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sldIdLst>
    <p:sldId id="256" r:id="rId3"/>
    <p:sldId id="293" r:id="rId4"/>
    <p:sldId id="295" r:id="rId5"/>
    <p:sldId id="257" r:id="rId6"/>
    <p:sldId id="258" r:id="rId7"/>
    <p:sldId id="296" r:id="rId8"/>
    <p:sldId id="259" r:id="rId9"/>
    <p:sldId id="260" r:id="rId10"/>
    <p:sldId id="261" r:id="rId11"/>
    <p:sldId id="262" r:id="rId12"/>
    <p:sldId id="263" r:id="rId13"/>
    <p:sldId id="264" r:id="rId14"/>
    <p:sldId id="265" r:id="rId15"/>
    <p:sldId id="266" r:id="rId16"/>
    <p:sldId id="267" r:id="rId17"/>
    <p:sldId id="268" r:id="rId18"/>
    <p:sldId id="304" r:id="rId19"/>
    <p:sldId id="269" r:id="rId20"/>
    <p:sldId id="305" r:id="rId21"/>
    <p:sldId id="307" r:id="rId22"/>
    <p:sldId id="308" r:id="rId23"/>
    <p:sldId id="310" r:id="rId24"/>
    <p:sldId id="311" r:id="rId25"/>
    <p:sldId id="312" r:id="rId26"/>
    <p:sldId id="270" r:id="rId27"/>
    <p:sldId id="271" r:id="rId28"/>
    <p:sldId id="297"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8" r:id="rId50"/>
    <p:sldId id="292" r:id="rId51"/>
    <p:sldId id="299" r:id="rId52"/>
    <p:sldId id="300" r:id="rId53"/>
    <p:sldId id="301" r:id="rId54"/>
    <p:sldId id="302" r:id="rId55"/>
    <p:sldId id="303" r:id="rId56"/>
    <p:sldId id="314"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1" d="100"/>
          <a:sy n="81" d="100"/>
        </p:scale>
        <p:origin x="120" y="6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4/10/2019</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‹Nº›</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11DB5DB4-2D72-470B-A90D-A3EF8DF5C1EB}" type="datetimeFigureOut">
              <a:rPr lang="es-ES" smtClean="0">
                <a:solidFill>
                  <a:srgbClr val="62B4C6">
                    <a:lumMod val="50000"/>
                  </a:srgbClr>
                </a:solidFill>
              </a:rPr>
              <a:pPr/>
              <a:t>10/04/2019</a:t>
            </a:fld>
            <a:endParaRPr lang="es-ES">
              <a:solidFill>
                <a:srgbClr val="62B4C6">
                  <a:lumMod val="50000"/>
                </a:srgbClr>
              </a:solidFill>
            </a:endParaRPr>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s-ES">
              <a:solidFill>
                <a:srgbClr val="62B4C6">
                  <a:lumMod val="50000"/>
                </a:srgbClr>
              </a:solidFill>
            </a:endParaRPr>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839DF894-875C-4C6E-B5CB-36B9E617A8DF}" type="slidenum">
              <a:rPr lang="es-ES" smtClean="0">
                <a:solidFill>
                  <a:srgbClr val="62B4C6">
                    <a:lumMod val="50000"/>
                  </a:srgbClr>
                </a:solidFill>
              </a:rPr>
              <a:pPr/>
              <a:t>‹Nº›</a:t>
            </a:fld>
            <a:endParaRPr lang="es-ES">
              <a:solidFill>
                <a:srgbClr val="62B4C6">
                  <a:lumMod val="50000"/>
                </a:srgbClr>
              </a:solidFill>
            </a:endParaRPr>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72300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1DB5DB4-2D72-470B-A90D-A3EF8DF5C1EB}" type="datetimeFigureOut">
              <a:rPr lang="es-ES" smtClean="0">
                <a:solidFill>
                  <a:prstClr val="black">
                    <a:lumMod val="65000"/>
                    <a:lumOff val="35000"/>
                  </a:prstClr>
                </a:solidFill>
              </a:rPr>
              <a:pPr/>
              <a:t>10/04/2019</a:t>
            </a:fld>
            <a:endParaRPr lang="es-E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s-E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839DF894-875C-4C6E-B5CB-36B9E617A8DF}" type="slidenum">
              <a:rPr lang="es-ES" smtClean="0">
                <a:solidFill>
                  <a:prstClr val="black">
                    <a:lumMod val="65000"/>
                    <a:lumOff val="35000"/>
                  </a:prstClr>
                </a:solidFill>
              </a:rPr>
              <a:pPr/>
              <a:t>‹Nº›</a:t>
            </a:fld>
            <a:endParaRPr lang="es-ES">
              <a:solidFill>
                <a:prstClr val="black">
                  <a:lumMod val="65000"/>
                  <a:lumOff val="35000"/>
                </a:prstClr>
              </a:solidFill>
            </a:endParaRPr>
          </a:p>
        </p:txBody>
      </p:sp>
    </p:spTree>
    <p:extLst>
      <p:ext uri="{BB962C8B-B14F-4D97-AF65-F5344CB8AC3E}">
        <p14:creationId xmlns:p14="http://schemas.microsoft.com/office/powerpoint/2010/main" val="642449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11DB5DB4-2D72-470B-A90D-A3EF8DF5C1EB}" type="datetimeFigureOut">
              <a:rPr lang="es-ES" smtClean="0">
                <a:solidFill>
                  <a:srgbClr val="F3F3F2"/>
                </a:solidFill>
              </a:rPr>
              <a:pPr/>
              <a:t>10/04/2019</a:t>
            </a:fld>
            <a:endParaRPr lang="es-ES">
              <a:solidFill>
                <a:srgbClr val="F3F3F2"/>
              </a:solidFill>
            </a:endParaRPr>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s-ES">
              <a:solidFill>
                <a:srgbClr val="F3F3F2"/>
              </a:solidFill>
            </a:endParaRPr>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839DF894-875C-4C6E-B5CB-36B9E617A8DF}" type="slidenum">
              <a:rPr lang="es-ES" smtClean="0">
                <a:solidFill>
                  <a:srgbClr val="F3F3F2"/>
                </a:solidFill>
              </a:rPr>
              <a:pPr/>
              <a:t>‹Nº›</a:t>
            </a:fld>
            <a:endParaRPr lang="es-ES">
              <a:solidFill>
                <a:srgbClr val="F3F3F2"/>
              </a:solidFill>
            </a:endParaRPr>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403199319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1DB5DB4-2D72-470B-A90D-A3EF8DF5C1EB}" type="datetimeFigureOut">
              <a:rPr lang="es-ES" smtClean="0">
                <a:solidFill>
                  <a:prstClr val="black">
                    <a:lumMod val="65000"/>
                    <a:lumOff val="35000"/>
                  </a:prstClr>
                </a:solidFill>
              </a:rPr>
              <a:pPr/>
              <a:t>10/04/2019</a:t>
            </a:fld>
            <a:endParaRPr lang="es-E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s-E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839DF894-875C-4C6E-B5CB-36B9E617A8DF}" type="slidenum">
              <a:rPr lang="es-ES" smtClean="0">
                <a:solidFill>
                  <a:prstClr val="black">
                    <a:lumMod val="65000"/>
                    <a:lumOff val="35000"/>
                  </a:prstClr>
                </a:solidFill>
              </a:rPr>
              <a:pPr/>
              <a:t>‹Nº›</a:t>
            </a:fld>
            <a:endParaRPr lang="es-ES">
              <a:solidFill>
                <a:prstClr val="black">
                  <a:lumMod val="65000"/>
                  <a:lumOff val="35000"/>
                </a:prstClr>
              </a:solidFill>
            </a:endParaRPr>
          </a:p>
        </p:txBody>
      </p:sp>
    </p:spTree>
    <p:extLst>
      <p:ext uri="{BB962C8B-B14F-4D97-AF65-F5344CB8AC3E}">
        <p14:creationId xmlns:p14="http://schemas.microsoft.com/office/powerpoint/2010/main" val="2165256965"/>
      </p:ext>
    </p:extLst>
  </p:cSld>
  <p:clrMapOvr>
    <a:masterClrMapping/>
  </p:clrMapOvr>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257300" y="2909102"/>
            <a:ext cx="4800600" cy="299639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633864" y="2909102"/>
            <a:ext cx="4800600" cy="299639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1DB5DB4-2D72-470B-A90D-A3EF8DF5C1EB}" type="datetimeFigureOut">
              <a:rPr lang="es-ES" smtClean="0">
                <a:solidFill>
                  <a:prstClr val="black">
                    <a:lumMod val="65000"/>
                    <a:lumOff val="35000"/>
                  </a:prstClr>
                </a:solidFill>
              </a:rPr>
              <a:pPr/>
              <a:t>10/04/2019</a:t>
            </a:fld>
            <a:endParaRPr lang="es-E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s-E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839DF894-875C-4C6E-B5CB-36B9E617A8DF}" type="slidenum">
              <a:rPr lang="es-ES" smtClean="0">
                <a:solidFill>
                  <a:prstClr val="black">
                    <a:lumMod val="65000"/>
                    <a:lumOff val="35000"/>
                  </a:prstClr>
                </a:solidFill>
              </a:rPr>
              <a:pPr/>
              <a:t>‹Nº›</a:t>
            </a:fld>
            <a:endParaRPr lang="es-ES">
              <a:solidFill>
                <a:prstClr val="black">
                  <a:lumMod val="65000"/>
                  <a:lumOff val="35000"/>
                </a:prstClr>
              </a:solidFill>
            </a:endParaRPr>
          </a:p>
        </p:txBody>
      </p:sp>
    </p:spTree>
    <p:extLst>
      <p:ext uri="{BB962C8B-B14F-4D97-AF65-F5344CB8AC3E}">
        <p14:creationId xmlns:p14="http://schemas.microsoft.com/office/powerpoint/2010/main" val="3450403560"/>
      </p:ext>
    </p:extLst>
  </p:cSld>
  <p:clrMapOvr>
    <a:masterClrMapping/>
  </p:clrMapOvr>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1DB5DB4-2D72-470B-A90D-A3EF8DF5C1EB}" type="datetimeFigureOut">
              <a:rPr lang="es-ES" smtClean="0">
                <a:solidFill>
                  <a:prstClr val="black">
                    <a:lumMod val="65000"/>
                    <a:lumOff val="35000"/>
                  </a:prstClr>
                </a:solidFill>
              </a:rPr>
              <a:pPr/>
              <a:t>10/04/2019</a:t>
            </a:fld>
            <a:endParaRPr lang="es-E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s-E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839DF894-875C-4C6E-B5CB-36B9E617A8DF}" type="slidenum">
              <a:rPr lang="es-ES" smtClean="0">
                <a:solidFill>
                  <a:prstClr val="black">
                    <a:lumMod val="65000"/>
                    <a:lumOff val="35000"/>
                  </a:prstClr>
                </a:solidFill>
              </a:rPr>
              <a:pPr/>
              <a:t>‹Nº›</a:t>
            </a:fld>
            <a:endParaRPr lang="es-ES">
              <a:solidFill>
                <a:prstClr val="black">
                  <a:lumMod val="65000"/>
                  <a:lumOff val="35000"/>
                </a:prstClr>
              </a:solidFill>
            </a:endParaRPr>
          </a:p>
        </p:txBody>
      </p:sp>
    </p:spTree>
    <p:extLst>
      <p:ext uri="{BB962C8B-B14F-4D97-AF65-F5344CB8AC3E}">
        <p14:creationId xmlns:p14="http://schemas.microsoft.com/office/powerpoint/2010/main" val="2126448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DB5DB4-2D72-470B-A90D-A3EF8DF5C1EB}" type="datetimeFigureOut">
              <a:rPr lang="es-ES" smtClean="0">
                <a:solidFill>
                  <a:prstClr val="black">
                    <a:lumMod val="65000"/>
                    <a:lumOff val="35000"/>
                  </a:prstClr>
                </a:solidFill>
              </a:rPr>
              <a:pPr/>
              <a:t>10/04/2019</a:t>
            </a:fld>
            <a:endParaRPr lang="es-E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s-E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839DF894-875C-4C6E-B5CB-36B9E617A8DF}" type="slidenum">
              <a:rPr lang="es-ES" smtClean="0">
                <a:solidFill>
                  <a:prstClr val="black">
                    <a:lumMod val="65000"/>
                    <a:lumOff val="35000"/>
                  </a:prstClr>
                </a:solidFill>
              </a:rPr>
              <a:pPr/>
              <a:t>‹Nº›</a:t>
            </a:fld>
            <a:endParaRPr lang="es-ES">
              <a:solidFill>
                <a:prstClr val="black">
                  <a:lumMod val="65000"/>
                  <a:lumOff val="35000"/>
                </a:prstClr>
              </a:solidFill>
            </a:endParaRPr>
          </a:p>
        </p:txBody>
      </p:sp>
    </p:spTree>
    <p:extLst>
      <p:ext uri="{BB962C8B-B14F-4D97-AF65-F5344CB8AC3E}">
        <p14:creationId xmlns:p14="http://schemas.microsoft.com/office/powerpoint/2010/main" val="3562941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a:xfrm>
            <a:off x="765051" y="6375679"/>
            <a:ext cx="1233355" cy="348462"/>
          </a:xfrm>
        </p:spPr>
        <p:txBody>
          <a:bodyPr/>
          <a:lstStyle/>
          <a:p>
            <a:fld id="{11DB5DB4-2D72-470B-A90D-A3EF8DF5C1EB}" type="datetimeFigureOut">
              <a:rPr lang="es-ES" smtClean="0">
                <a:solidFill>
                  <a:prstClr val="black">
                    <a:lumMod val="65000"/>
                    <a:lumOff val="35000"/>
                  </a:prstClr>
                </a:solidFill>
              </a:rPr>
              <a:pPr/>
              <a:t>10/04/2019</a:t>
            </a:fld>
            <a:endParaRPr lang="es-ES">
              <a:solidFill>
                <a:prstClr val="black">
                  <a:lumMod val="65000"/>
                  <a:lumOff val="35000"/>
                </a:prstClr>
              </a:solidFill>
            </a:endParaRPr>
          </a:p>
        </p:txBody>
      </p:sp>
      <p:sp>
        <p:nvSpPr>
          <p:cNvPr id="6" name="Footer Placeholder 5"/>
          <p:cNvSpPr>
            <a:spLocks noGrp="1"/>
          </p:cNvSpPr>
          <p:nvPr>
            <p:ph type="ftr" sz="quarter" idx="11"/>
          </p:nvPr>
        </p:nvSpPr>
        <p:spPr>
          <a:xfrm>
            <a:off x="2103620" y="6375679"/>
            <a:ext cx="3482179" cy="345796"/>
          </a:xfrm>
        </p:spPr>
        <p:txBody>
          <a:bodyPr/>
          <a:lstStyle/>
          <a:p>
            <a:endParaRPr lang="es-ES">
              <a:solidFill>
                <a:prstClr val="black">
                  <a:lumMod val="65000"/>
                  <a:lumOff val="35000"/>
                </a:prstClr>
              </a:solidFill>
            </a:endParaRPr>
          </a:p>
        </p:txBody>
      </p:sp>
      <p:sp>
        <p:nvSpPr>
          <p:cNvPr id="7" name="Slide Number Placeholder 6"/>
          <p:cNvSpPr>
            <a:spLocks noGrp="1"/>
          </p:cNvSpPr>
          <p:nvPr>
            <p:ph type="sldNum" sz="quarter" idx="12"/>
          </p:nvPr>
        </p:nvSpPr>
        <p:spPr>
          <a:xfrm>
            <a:off x="5691014" y="6375679"/>
            <a:ext cx="1232456" cy="345796"/>
          </a:xfrm>
        </p:spPr>
        <p:txBody>
          <a:bodyPr/>
          <a:lstStyle/>
          <a:p>
            <a:fld id="{839DF894-875C-4C6E-B5CB-36B9E617A8DF}" type="slidenum">
              <a:rPr lang="es-ES" smtClean="0">
                <a:solidFill>
                  <a:prstClr val="black">
                    <a:lumMod val="65000"/>
                    <a:lumOff val="35000"/>
                  </a:prstClr>
                </a:solidFill>
              </a:rPr>
              <a:pPr/>
              <a:t>‹Nº›</a:t>
            </a:fld>
            <a:endParaRPr lang="es-ES">
              <a:solidFill>
                <a:prstClr val="black">
                  <a:lumMod val="65000"/>
                  <a:lumOff val="35000"/>
                </a:prstClr>
              </a:solidFill>
            </a:endParaRPr>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79962676"/>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‹Nº›</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a:xfrm>
            <a:off x="765950" y="6375679"/>
            <a:ext cx="1232456" cy="348462"/>
          </a:xfrm>
        </p:spPr>
        <p:txBody>
          <a:bodyPr/>
          <a:lstStyle/>
          <a:p>
            <a:fld id="{11DB5DB4-2D72-470B-A90D-A3EF8DF5C1EB}" type="datetimeFigureOut">
              <a:rPr lang="es-ES" smtClean="0">
                <a:solidFill>
                  <a:prstClr val="black">
                    <a:lumMod val="65000"/>
                    <a:lumOff val="35000"/>
                  </a:prstClr>
                </a:solidFill>
              </a:rPr>
              <a:pPr/>
              <a:t>10/04/2019</a:t>
            </a:fld>
            <a:endParaRPr lang="es-ES">
              <a:solidFill>
                <a:prstClr val="black">
                  <a:lumMod val="65000"/>
                  <a:lumOff val="35000"/>
                </a:prstClr>
              </a:solidFill>
            </a:endParaRPr>
          </a:p>
        </p:txBody>
      </p:sp>
      <p:sp>
        <p:nvSpPr>
          <p:cNvPr id="6" name="Footer Placeholder 5"/>
          <p:cNvSpPr>
            <a:spLocks noGrp="1"/>
          </p:cNvSpPr>
          <p:nvPr>
            <p:ph type="ftr" sz="quarter" idx="11"/>
          </p:nvPr>
        </p:nvSpPr>
        <p:spPr>
          <a:xfrm>
            <a:off x="2103621" y="6375679"/>
            <a:ext cx="3482178" cy="345796"/>
          </a:xfrm>
        </p:spPr>
        <p:txBody>
          <a:bodyPr/>
          <a:lstStyle/>
          <a:p>
            <a:endParaRPr lang="es-ES">
              <a:solidFill>
                <a:prstClr val="black">
                  <a:lumMod val="65000"/>
                  <a:lumOff val="35000"/>
                </a:prstClr>
              </a:solidFill>
            </a:endParaRPr>
          </a:p>
        </p:txBody>
      </p:sp>
      <p:sp>
        <p:nvSpPr>
          <p:cNvPr id="7" name="Slide Number Placeholder 6"/>
          <p:cNvSpPr>
            <a:spLocks noGrp="1"/>
          </p:cNvSpPr>
          <p:nvPr>
            <p:ph type="sldNum" sz="quarter" idx="12"/>
          </p:nvPr>
        </p:nvSpPr>
        <p:spPr>
          <a:xfrm>
            <a:off x="5687568" y="6375679"/>
            <a:ext cx="1234440" cy="345796"/>
          </a:xfrm>
        </p:spPr>
        <p:txBody>
          <a:bodyPr/>
          <a:lstStyle/>
          <a:p>
            <a:fld id="{839DF894-875C-4C6E-B5CB-36B9E617A8DF}" type="slidenum">
              <a:rPr lang="es-ES" smtClean="0">
                <a:solidFill>
                  <a:prstClr val="black">
                    <a:lumMod val="65000"/>
                    <a:lumOff val="35000"/>
                  </a:prstClr>
                </a:solidFill>
              </a:rPr>
              <a:pPr/>
              <a:t>‹Nº›</a:t>
            </a:fld>
            <a:endParaRPr lang="es-ES">
              <a:solidFill>
                <a:prstClr val="black">
                  <a:lumMod val="65000"/>
                  <a:lumOff val="35000"/>
                </a:prstClr>
              </a:solidFill>
            </a:endParaRPr>
          </a:p>
        </p:txBody>
      </p:sp>
    </p:spTree>
    <p:extLst>
      <p:ext uri="{BB962C8B-B14F-4D97-AF65-F5344CB8AC3E}">
        <p14:creationId xmlns:p14="http://schemas.microsoft.com/office/powerpoint/2010/main" val="3569608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1DB5DB4-2D72-470B-A90D-A3EF8DF5C1EB}" type="datetimeFigureOut">
              <a:rPr lang="es-ES" smtClean="0">
                <a:solidFill>
                  <a:prstClr val="black">
                    <a:lumMod val="65000"/>
                    <a:lumOff val="35000"/>
                  </a:prstClr>
                </a:solidFill>
              </a:rPr>
              <a:pPr/>
              <a:t>10/04/2019</a:t>
            </a:fld>
            <a:endParaRPr lang="es-E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s-E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839DF894-875C-4C6E-B5CB-36B9E617A8DF}" type="slidenum">
              <a:rPr lang="es-ES" smtClean="0">
                <a:solidFill>
                  <a:prstClr val="black">
                    <a:lumMod val="65000"/>
                    <a:lumOff val="35000"/>
                  </a:prstClr>
                </a:solidFill>
              </a:rPr>
              <a:pPr/>
              <a:t>‹Nº›</a:t>
            </a:fld>
            <a:endParaRPr lang="es-ES">
              <a:solidFill>
                <a:prstClr val="black">
                  <a:lumMod val="65000"/>
                  <a:lumOff val="35000"/>
                </a:prstClr>
              </a:solidFill>
            </a:endParaRPr>
          </a:p>
        </p:txBody>
      </p:sp>
    </p:spTree>
    <p:extLst>
      <p:ext uri="{BB962C8B-B14F-4D97-AF65-F5344CB8AC3E}">
        <p14:creationId xmlns:p14="http://schemas.microsoft.com/office/powerpoint/2010/main" val="3465379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1DB5DB4-2D72-470B-A90D-A3EF8DF5C1EB}" type="datetimeFigureOut">
              <a:rPr lang="es-ES" smtClean="0">
                <a:solidFill>
                  <a:prstClr val="black">
                    <a:lumMod val="65000"/>
                    <a:lumOff val="35000"/>
                  </a:prstClr>
                </a:solidFill>
              </a:rPr>
              <a:pPr/>
              <a:t>10/04/2019</a:t>
            </a:fld>
            <a:endParaRPr lang="es-E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s-E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839DF894-875C-4C6E-B5CB-36B9E617A8DF}" type="slidenum">
              <a:rPr lang="es-ES" smtClean="0">
                <a:solidFill>
                  <a:prstClr val="black">
                    <a:lumMod val="65000"/>
                    <a:lumOff val="35000"/>
                  </a:prstClr>
                </a:solidFill>
              </a:rPr>
              <a:pPr/>
              <a:t>‹Nº›</a:t>
            </a:fld>
            <a:endParaRPr lang="es-ES">
              <a:solidFill>
                <a:prstClr val="black">
                  <a:lumMod val="65000"/>
                  <a:lumOff val="35000"/>
                </a:prstClr>
              </a:solidFill>
            </a:endParaRPr>
          </a:p>
        </p:txBody>
      </p:sp>
    </p:spTree>
    <p:extLst>
      <p:ext uri="{BB962C8B-B14F-4D97-AF65-F5344CB8AC3E}">
        <p14:creationId xmlns:p14="http://schemas.microsoft.com/office/powerpoint/2010/main" val="1443478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4/10/2019</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‹Nº›</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4/10/2019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‹Nº›</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257300" y="2909102"/>
            <a:ext cx="4800600" cy="299639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633864" y="2909102"/>
            <a:ext cx="4800600" cy="299639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4/10/2019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‹Nº›</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4/10/2019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4/10/2019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4/10/2019</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‹Nº›</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4/10/2019</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4/10/2019</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‹Nº›</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pPr defTabSz="914400"/>
            <a:fld id="{11DB5DB4-2D72-470B-A90D-A3EF8DF5C1EB}" type="datetimeFigureOut">
              <a:rPr lang="es-ES" smtClean="0">
                <a:solidFill>
                  <a:prstClr val="black">
                    <a:lumMod val="65000"/>
                    <a:lumOff val="35000"/>
                  </a:prstClr>
                </a:solidFill>
              </a:rPr>
              <a:pPr defTabSz="914400"/>
              <a:t>10/04/2019</a:t>
            </a:fld>
            <a:endParaRPr lang="es-ES">
              <a:solidFill>
                <a:prstClr val="black">
                  <a:lumMod val="65000"/>
                  <a:lumOff val="35000"/>
                </a:prstClr>
              </a:solidFill>
            </a:endParaRPr>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pPr defTabSz="914400"/>
            <a:endParaRPr lang="es-ES">
              <a:solidFill>
                <a:prstClr val="black">
                  <a:lumMod val="65000"/>
                  <a:lumOff val="35000"/>
                </a:prstClr>
              </a:solidFill>
            </a:endParaRPr>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pPr defTabSz="914400"/>
            <a:fld id="{839DF894-875C-4C6E-B5CB-36B9E617A8DF}" type="slidenum">
              <a:rPr lang="es-ES" smtClean="0">
                <a:solidFill>
                  <a:prstClr val="black">
                    <a:lumMod val="65000"/>
                    <a:lumOff val="35000"/>
                  </a:prstClr>
                </a:solidFill>
              </a:rPr>
              <a:pPr defTabSz="914400"/>
              <a:t>‹Nº›</a:t>
            </a:fld>
            <a:endParaRPr lang="es-ES">
              <a:solidFill>
                <a:prstClr val="black">
                  <a:lumMod val="65000"/>
                  <a:lumOff val="35000"/>
                </a:prstClr>
              </a:solidFill>
            </a:endParaRPr>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378194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hyperlink" Target="http://www.estilosdevidasaludables.msbs.gob.e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slide" Target="slide50.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slide" Target="slide5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slide" Target="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 Target="slide49.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sz="4000" dirty="0">
                <a:solidFill>
                  <a:srgbClr val="0B082E"/>
                </a:solidFill>
              </a:rPr>
              <a:t>implementación DEL PROGRAMA</a:t>
            </a:r>
            <a:br>
              <a:rPr lang="es-ES" sz="4000" dirty="0">
                <a:solidFill>
                  <a:srgbClr val="0B082E"/>
                </a:solidFill>
              </a:rPr>
            </a:br>
            <a:r>
              <a:rPr lang="es-ES" sz="4000" dirty="0">
                <a:solidFill>
                  <a:srgbClr val="0B082E"/>
                </a:solidFill>
              </a:rPr>
              <a:t>PREVENCIÓN DE CONSUMO DE TABACO EN Centros DOCENTES</a:t>
            </a:r>
            <a:br>
              <a:rPr lang="es-ES" sz="4000" dirty="0">
                <a:solidFill>
                  <a:srgbClr val="0B082E"/>
                </a:solidFill>
              </a:rPr>
            </a:br>
            <a:r>
              <a:rPr lang="es-ES" sz="2400" dirty="0">
                <a:solidFill>
                  <a:srgbClr val="0B082E"/>
                </a:solidFill>
              </a:rPr>
              <a:t>27 de marzo2019</a:t>
            </a:r>
            <a:br>
              <a:rPr lang="es-ES" sz="2400" dirty="0">
                <a:solidFill>
                  <a:srgbClr val="0B082E"/>
                </a:solidFill>
              </a:rPr>
            </a:br>
            <a:r>
              <a:rPr lang="es-ES" sz="2400" dirty="0">
                <a:solidFill>
                  <a:srgbClr val="0B082E"/>
                </a:solidFill>
              </a:rPr>
              <a:t>Badajoz</a:t>
            </a:r>
            <a:endParaRPr lang="es-ES" sz="2400" dirty="0"/>
          </a:p>
        </p:txBody>
      </p:sp>
      <p:sp>
        <p:nvSpPr>
          <p:cNvPr id="3" name="Subtítulo 2"/>
          <p:cNvSpPr>
            <a:spLocks noGrp="1"/>
          </p:cNvSpPr>
          <p:nvPr>
            <p:ph type="subTitle" idx="1"/>
          </p:nvPr>
        </p:nvSpPr>
        <p:spPr/>
        <p:txBody>
          <a:bodyPr>
            <a:normAutofit/>
          </a:bodyPr>
          <a:lstStyle/>
          <a:p>
            <a:r>
              <a:rPr lang="es-ES" sz="1600" dirty="0"/>
              <a:t>Mª de la encarnación Nieto corral</a:t>
            </a:r>
          </a:p>
          <a:p>
            <a:r>
              <a:rPr lang="es-ES" sz="1600" dirty="0"/>
              <a:t>Enfermera </a:t>
            </a:r>
            <a:r>
              <a:rPr lang="es-ES" sz="1600" dirty="0" err="1"/>
              <a:t>c.s</a:t>
            </a:r>
            <a:r>
              <a:rPr lang="es-ES" sz="1600" dirty="0"/>
              <a:t>. Alburquerque</a:t>
            </a:r>
          </a:p>
        </p:txBody>
      </p:sp>
      <p:pic>
        <p:nvPicPr>
          <p:cNvPr id="4" name="Imagen 3" descr="C:\Users\Usuario\AppData\Local\Microsoft\Windows\INetCache\Content.MSO\A5D056ED.tmp">
            <a:extLst>
              <a:ext uri="{FF2B5EF4-FFF2-40B4-BE49-F238E27FC236}">
                <a16:creationId xmlns:a16="http://schemas.microsoft.com/office/drawing/2014/main" id="{4479CDAD-0DF6-4EDC-85CA-A795907E949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1893" y="5979196"/>
            <a:ext cx="1629689" cy="878804"/>
          </a:xfrm>
          <a:prstGeom prst="rect">
            <a:avLst/>
          </a:prstGeom>
          <a:blipFill dpi="0" rotWithShape="1">
            <a:blip r:embed="rId3">
              <a:alphaModFix amt="95000"/>
            </a:blip>
            <a:srcRect/>
            <a:stretch>
              <a:fillRect/>
            </a:stretch>
          </a:blipFill>
          <a:ln>
            <a:noFill/>
          </a:ln>
        </p:spPr>
      </p:pic>
    </p:spTree>
    <p:extLst>
      <p:ext uri="{BB962C8B-B14F-4D97-AF65-F5344CB8AC3E}">
        <p14:creationId xmlns:p14="http://schemas.microsoft.com/office/powerpoint/2010/main" val="207955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costes</a:t>
            </a:r>
          </a:p>
        </p:txBody>
      </p:sp>
      <p:pic>
        <p:nvPicPr>
          <p:cNvPr id="3" name="Imagen 2"/>
          <p:cNvPicPr>
            <a:picLocks noChangeAspect="1"/>
          </p:cNvPicPr>
          <p:nvPr/>
        </p:nvPicPr>
        <p:blipFill>
          <a:blip r:embed="rId2"/>
          <a:stretch>
            <a:fillRect/>
          </a:stretch>
        </p:blipFill>
        <p:spPr>
          <a:xfrm>
            <a:off x="8142936" y="256913"/>
            <a:ext cx="2628900" cy="1743075"/>
          </a:xfrm>
          <a:prstGeom prst="rect">
            <a:avLst/>
          </a:prstGeom>
        </p:spPr>
      </p:pic>
      <p:pic>
        <p:nvPicPr>
          <p:cNvPr id="4" name="Imagen 3"/>
          <p:cNvPicPr>
            <a:picLocks noChangeAspect="1"/>
          </p:cNvPicPr>
          <p:nvPr/>
        </p:nvPicPr>
        <p:blipFill>
          <a:blip r:embed="rId3"/>
          <a:stretch>
            <a:fillRect/>
          </a:stretch>
        </p:blipFill>
        <p:spPr>
          <a:xfrm>
            <a:off x="1237264" y="1999988"/>
            <a:ext cx="9717866" cy="4529721"/>
          </a:xfrm>
          <a:prstGeom prst="rect">
            <a:avLst/>
          </a:prstGeom>
        </p:spPr>
      </p:pic>
    </p:spTree>
    <p:extLst>
      <p:ext uri="{BB962C8B-B14F-4D97-AF65-F5344CB8AC3E}">
        <p14:creationId xmlns:p14="http://schemas.microsoft.com/office/powerpoint/2010/main" val="4146957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925636" y="402073"/>
            <a:ext cx="4340728" cy="6053853"/>
          </a:xfrm>
          <a:prstGeom prst="rect">
            <a:avLst/>
          </a:prstGeom>
        </p:spPr>
      </p:pic>
    </p:spTree>
    <p:extLst>
      <p:ext uri="{BB962C8B-B14F-4D97-AF65-F5344CB8AC3E}">
        <p14:creationId xmlns:p14="http://schemas.microsoft.com/office/powerpoint/2010/main" val="961090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Dejar de fumar supone</a:t>
            </a:r>
          </a:p>
        </p:txBody>
      </p:sp>
      <p:sp>
        <p:nvSpPr>
          <p:cNvPr id="3" name="Marcador de contenido 2"/>
          <p:cNvSpPr>
            <a:spLocks noGrp="1"/>
          </p:cNvSpPr>
          <p:nvPr>
            <p:ph idx="1"/>
          </p:nvPr>
        </p:nvSpPr>
        <p:spPr/>
        <p:txBody>
          <a:bodyPr/>
          <a:lstStyle/>
          <a:p>
            <a:r>
              <a:rPr lang="es-ES" dirty="0"/>
              <a:t>Superar la adicción a la nicotina, (mediante soporte psicológico y fármacos cuando se necesitan),</a:t>
            </a:r>
          </a:p>
          <a:p>
            <a:endParaRPr lang="es-ES" dirty="0"/>
          </a:p>
          <a:p>
            <a:r>
              <a:rPr lang="es-ES" dirty="0"/>
              <a:t>Desaprender una conducta (mediante estrategias conductuales) y </a:t>
            </a:r>
          </a:p>
          <a:p>
            <a:endParaRPr lang="es-ES" dirty="0"/>
          </a:p>
          <a:p>
            <a:r>
              <a:rPr lang="es-ES" dirty="0"/>
              <a:t>Modificar la influencia del entorno</a:t>
            </a:r>
          </a:p>
        </p:txBody>
      </p:sp>
    </p:spTree>
    <p:extLst>
      <p:ext uri="{BB962C8B-B14F-4D97-AF65-F5344CB8AC3E}">
        <p14:creationId xmlns:p14="http://schemas.microsoft.com/office/powerpoint/2010/main" val="3904320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052493" y="448806"/>
            <a:ext cx="10931075" cy="4328535"/>
          </a:xfrm>
          <a:prstGeom prst="rect">
            <a:avLst/>
          </a:prstGeom>
        </p:spPr>
      </p:pic>
      <p:pic>
        <p:nvPicPr>
          <p:cNvPr id="6" name="Imagen 5"/>
          <p:cNvPicPr>
            <a:picLocks noChangeAspect="1"/>
          </p:cNvPicPr>
          <p:nvPr/>
        </p:nvPicPr>
        <p:blipFill>
          <a:blip r:embed="rId3"/>
          <a:stretch>
            <a:fillRect/>
          </a:stretch>
        </p:blipFill>
        <p:spPr>
          <a:xfrm>
            <a:off x="1560655" y="5258927"/>
            <a:ext cx="8986283" cy="1066892"/>
          </a:xfrm>
          <a:prstGeom prst="rect">
            <a:avLst/>
          </a:prstGeom>
        </p:spPr>
      </p:pic>
    </p:spTree>
    <p:extLst>
      <p:ext uri="{BB962C8B-B14F-4D97-AF65-F5344CB8AC3E}">
        <p14:creationId xmlns:p14="http://schemas.microsoft.com/office/powerpoint/2010/main" val="1842685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Consumo de tabaco entre los jóvenes</a:t>
            </a:r>
          </a:p>
        </p:txBody>
      </p:sp>
      <p:pic>
        <p:nvPicPr>
          <p:cNvPr id="3" name="Imagen 2"/>
          <p:cNvPicPr>
            <a:picLocks noChangeAspect="1"/>
          </p:cNvPicPr>
          <p:nvPr/>
        </p:nvPicPr>
        <p:blipFill>
          <a:blip r:embed="rId2"/>
          <a:stretch>
            <a:fillRect/>
          </a:stretch>
        </p:blipFill>
        <p:spPr>
          <a:xfrm>
            <a:off x="1062370" y="2040361"/>
            <a:ext cx="10236071" cy="3621338"/>
          </a:xfrm>
          <a:prstGeom prst="rect">
            <a:avLst/>
          </a:prstGeom>
        </p:spPr>
      </p:pic>
      <p:pic>
        <p:nvPicPr>
          <p:cNvPr id="4" name="Imagen 3"/>
          <p:cNvPicPr>
            <a:picLocks noChangeAspect="1"/>
          </p:cNvPicPr>
          <p:nvPr/>
        </p:nvPicPr>
        <p:blipFill>
          <a:blip r:embed="rId3"/>
          <a:stretch>
            <a:fillRect/>
          </a:stretch>
        </p:blipFill>
        <p:spPr>
          <a:xfrm>
            <a:off x="1251678" y="3147747"/>
            <a:ext cx="9700206" cy="2989831"/>
          </a:xfrm>
          <a:prstGeom prst="rect">
            <a:avLst/>
          </a:prstGeom>
        </p:spPr>
      </p:pic>
    </p:spTree>
    <p:extLst>
      <p:ext uri="{BB962C8B-B14F-4D97-AF65-F5344CB8AC3E}">
        <p14:creationId xmlns:p14="http://schemas.microsoft.com/office/powerpoint/2010/main" val="4197032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Nuevas formas de consumo de tabaco</a:t>
            </a:r>
          </a:p>
        </p:txBody>
      </p:sp>
      <p:pic>
        <p:nvPicPr>
          <p:cNvPr id="3" name="Imagen 2"/>
          <p:cNvPicPr>
            <a:picLocks noChangeAspect="1"/>
          </p:cNvPicPr>
          <p:nvPr/>
        </p:nvPicPr>
        <p:blipFill>
          <a:blip r:embed="rId2"/>
          <a:stretch>
            <a:fillRect/>
          </a:stretch>
        </p:blipFill>
        <p:spPr>
          <a:xfrm>
            <a:off x="2113771" y="2755727"/>
            <a:ext cx="3097036" cy="3090940"/>
          </a:xfrm>
          <a:prstGeom prst="rect">
            <a:avLst/>
          </a:prstGeom>
        </p:spPr>
      </p:pic>
      <p:pic>
        <p:nvPicPr>
          <p:cNvPr id="4" name="Imagen 3"/>
          <p:cNvPicPr>
            <a:picLocks noChangeAspect="1"/>
          </p:cNvPicPr>
          <p:nvPr/>
        </p:nvPicPr>
        <p:blipFill>
          <a:blip r:embed="rId3"/>
          <a:stretch>
            <a:fillRect/>
          </a:stretch>
        </p:blipFill>
        <p:spPr>
          <a:xfrm>
            <a:off x="6126535" y="2899011"/>
            <a:ext cx="4566303" cy="2713998"/>
          </a:xfrm>
          <a:prstGeom prst="rect">
            <a:avLst/>
          </a:prstGeom>
        </p:spPr>
      </p:pic>
    </p:spTree>
    <p:extLst>
      <p:ext uri="{BB962C8B-B14F-4D97-AF65-F5344CB8AC3E}">
        <p14:creationId xmlns:p14="http://schemas.microsoft.com/office/powerpoint/2010/main" val="25227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Pipas de agua/cachimbas</a:t>
            </a:r>
          </a:p>
        </p:txBody>
      </p:sp>
      <p:pic>
        <p:nvPicPr>
          <p:cNvPr id="3" name="Imagen 2"/>
          <p:cNvPicPr>
            <a:picLocks noChangeAspect="1"/>
          </p:cNvPicPr>
          <p:nvPr/>
        </p:nvPicPr>
        <p:blipFill>
          <a:blip r:embed="rId2"/>
          <a:stretch>
            <a:fillRect/>
          </a:stretch>
        </p:blipFill>
        <p:spPr>
          <a:xfrm>
            <a:off x="945879" y="2298396"/>
            <a:ext cx="10789920" cy="2836312"/>
          </a:xfrm>
          <a:prstGeom prst="rect">
            <a:avLst/>
          </a:prstGeom>
        </p:spPr>
      </p:pic>
    </p:spTree>
    <p:extLst>
      <p:ext uri="{BB962C8B-B14F-4D97-AF65-F5344CB8AC3E}">
        <p14:creationId xmlns:p14="http://schemas.microsoft.com/office/powerpoint/2010/main" val="3182115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a:r>
              <a:rPr lang="es-ES" dirty="0"/>
              <a:t>Pipas de agua/cachimbas</a:t>
            </a:r>
          </a:p>
        </p:txBody>
      </p:sp>
      <p:sp>
        <p:nvSpPr>
          <p:cNvPr id="4" name="Marcador de contenido 3"/>
          <p:cNvSpPr>
            <a:spLocks noGrp="1"/>
          </p:cNvSpPr>
          <p:nvPr>
            <p:ph idx="1"/>
          </p:nvPr>
        </p:nvSpPr>
        <p:spPr>
          <a:xfrm>
            <a:off x="1120462" y="1874517"/>
            <a:ext cx="10309538" cy="4629314"/>
          </a:xfrm>
        </p:spPr>
        <p:txBody>
          <a:bodyPr/>
          <a:lstStyle/>
          <a:p>
            <a:pPr lvl="0">
              <a:buClr>
                <a:srgbClr val="0B082E"/>
              </a:buClr>
            </a:pPr>
            <a:r>
              <a:rPr lang="es-ES" dirty="0">
                <a:solidFill>
                  <a:prstClr val="black">
                    <a:lumMod val="65000"/>
                    <a:lumOff val="35000"/>
                  </a:prstClr>
                </a:solidFill>
              </a:rPr>
              <a:t>El tabaco para pipa contiene muchos componentes altamente adictivos y su consumo aumenta el riesgo de la mayoría de las enfermedades asociadas al consumo de cigarrillos convencionales, como el cáncer. </a:t>
            </a:r>
            <a:r>
              <a:rPr lang="es-ES" dirty="0">
                <a:solidFill>
                  <a:prstClr val="black">
                    <a:lumMod val="65000"/>
                    <a:lumOff val="35000"/>
                  </a:prstClr>
                </a:solidFill>
                <a:hlinkClick r:id="rId2"/>
              </a:rPr>
              <a:t>www.estilosdevidasaludables.msbs.gob.es</a:t>
            </a:r>
            <a:r>
              <a:rPr lang="es-ES" dirty="0">
                <a:solidFill>
                  <a:prstClr val="black">
                    <a:lumMod val="65000"/>
                    <a:lumOff val="35000"/>
                  </a:prstClr>
                </a:solidFill>
              </a:rPr>
              <a:t> </a:t>
            </a:r>
          </a:p>
          <a:p>
            <a:pPr lvl="0">
              <a:buClr>
                <a:srgbClr val="0B082E"/>
              </a:buClr>
            </a:pPr>
            <a:r>
              <a:rPr lang="es-ES" dirty="0">
                <a:solidFill>
                  <a:prstClr val="black">
                    <a:lumMod val="65000"/>
                    <a:lumOff val="35000"/>
                  </a:prstClr>
                </a:solidFill>
              </a:rPr>
              <a:t>En una sesión se inhala has 200 veces el humo de un cigarro, que presenta CO, metales pesados y sustancias cancerígenas*</a:t>
            </a:r>
          </a:p>
          <a:p>
            <a:pPr lvl="0">
              <a:buClr>
                <a:srgbClr val="0B082E"/>
              </a:buClr>
            </a:pPr>
            <a:r>
              <a:rPr lang="es-ES" dirty="0">
                <a:solidFill>
                  <a:prstClr val="black">
                    <a:lumMod val="65000"/>
                    <a:lumOff val="35000"/>
                  </a:prstClr>
                </a:solidFill>
              </a:rPr>
              <a:t>Factor de riesgo para cáncer y enfermedades respiratorias*</a:t>
            </a:r>
          </a:p>
          <a:p>
            <a:pPr lvl="0">
              <a:buClr>
                <a:srgbClr val="0B082E"/>
              </a:buClr>
            </a:pPr>
            <a:r>
              <a:rPr lang="es-ES" dirty="0">
                <a:solidFill>
                  <a:prstClr val="black">
                    <a:lumMod val="65000"/>
                    <a:lumOff val="35000"/>
                  </a:prstClr>
                </a:solidFill>
              </a:rPr>
              <a:t>Riesgo de infecciones por compartir boquillas*</a:t>
            </a:r>
          </a:p>
          <a:p>
            <a:pPr lvl="0">
              <a:buClr>
                <a:srgbClr val="0B082E"/>
              </a:buClr>
            </a:pPr>
            <a:endParaRPr lang="es-ES" dirty="0">
              <a:solidFill>
                <a:prstClr val="black">
                  <a:lumMod val="65000"/>
                  <a:lumOff val="35000"/>
                </a:prstClr>
              </a:solidFill>
            </a:endParaRPr>
          </a:p>
          <a:p>
            <a:pPr marL="0" lvl="0" indent="0">
              <a:buClr>
                <a:srgbClr val="0B082E"/>
              </a:buClr>
              <a:buNone/>
            </a:pPr>
            <a:r>
              <a:rPr lang="es-ES" sz="1600" dirty="0">
                <a:solidFill>
                  <a:prstClr val="black">
                    <a:lumMod val="65000"/>
                    <a:lumOff val="35000"/>
                  </a:prstClr>
                </a:solidFill>
              </a:rPr>
              <a:t>Sociedad Española de Cirugía Torácica y Neumología (SEPAR)</a:t>
            </a:r>
            <a:endParaRPr lang="es-ES" dirty="0"/>
          </a:p>
        </p:txBody>
      </p:sp>
    </p:spTree>
    <p:extLst>
      <p:ext uri="{BB962C8B-B14F-4D97-AF65-F5344CB8AC3E}">
        <p14:creationId xmlns:p14="http://schemas.microsoft.com/office/powerpoint/2010/main" val="1391219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Cigarro electrónico</a:t>
            </a:r>
          </a:p>
        </p:txBody>
      </p:sp>
      <p:pic>
        <p:nvPicPr>
          <p:cNvPr id="3" name="Imagen 2"/>
          <p:cNvPicPr>
            <a:picLocks noChangeAspect="1"/>
          </p:cNvPicPr>
          <p:nvPr/>
        </p:nvPicPr>
        <p:blipFill>
          <a:blip r:embed="rId2"/>
          <a:stretch>
            <a:fillRect/>
          </a:stretch>
        </p:blipFill>
        <p:spPr>
          <a:xfrm>
            <a:off x="1962554" y="1843902"/>
            <a:ext cx="8266892" cy="3170195"/>
          </a:xfrm>
          <a:prstGeom prst="rect">
            <a:avLst/>
          </a:prstGeom>
        </p:spPr>
      </p:pic>
      <p:pic>
        <p:nvPicPr>
          <p:cNvPr id="4" name="Imagen 3"/>
          <p:cNvPicPr>
            <a:picLocks noChangeAspect="1"/>
          </p:cNvPicPr>
          <p:nvPr/>
        </p:nvPicPr>
        <p:blipFill>
          <a:blip r:embed="rId3"/>
          <a:stretch>
            <a:fillRect/>
          </a:stretch>
        </p:blipFill>
        <p:spPr>
          <a:xfrm>
            <a:off x="1828030" y="5815096"/>
            <a:ext cx="1530229" cy="432854"/>
          </a:xfrm>
          <a:prstGeom prst="rect">
            <a:avLst/>
          </a:prstGeom>
        </p:spPr>
      </p:pic>
    </p:spTree>
    <p:extLst>
      <p:ext uri="{BB962C8B-B14F-4D97-AF65-F5344CB8AC3E}">
        <p14:creationId xmlns:p14="http://schemas.microsoft.com/office/powerpoint/2010/main" val="1851320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a:r>
              <a:rPr lang="es-ES" sz="4600" dirty="0">
                <a:solidFill>
                  <a:srgbClr val="0B082E"/>
                </a:solidFill>
              </a:rPr>
              <a:t>Sistema electrónico de administración de nicotina (SEAN)</a:t>
            </a:r>
            <a:endParaRPr lang="es-ES" dirty="0"/>
          </a:p>
        </p:txBody>
      </p:sp>
      <p:sp>
        <p:nvSpPr>
          <p:cNvPr id="4" name="Marcador de contenido 3"/>
          <p:cNvSpPr>
            <a:spLocks noGrp="1"/>
          </p:cNvSpPr>
          <p:nvPr>
            <p:ph idx="1"/>
          </p:nvPr>
        </p:nvSpPr>
        <p:spPr/>
        <p:txBody>
          <a:bodyPr>
            <a:normAutofit lnSpcReduction="10000"/>
          </a:bodyPr>
          <a:lstStyle/>
          <a:p>
            <a:pPr lvl="0">
              <a:buClr>
                <a:srgbClr val="0B082E"/>
              </a:buClr>
            </a:pPr>
            <a:r>
              <a:rPr lang="es-ES" dirty="0">
                <a:solidFill>
                  <a:prstClr val="black">
                    <a:lumMod val="65000"/>
                    <a:lumOff val="35000"/>
                  </a:prstClr>
                </a:solidFill>
              </a:rPr>
              <a:t>Vaporizan una solución que seguidamente inhala el usuario</a:t>
            </a:r>
          </a:p>
          <a:p>
            <a:pPr lvl="0">
              <a:buClr>
                <a:srgbClr val="0B082E"/>
              </a:buClr>
            </a:pPr>
            <a:r>
              <a:rPr lang="es-ES" dirty="0">
                <a:solidFill>
                  <a:prstClr val="black">
                    <a:lumMod val="65000"/>
                    <a:lumOff val="35000"/>
                  </a:prstClr>
                </a:solidFill>
              </a:rPr>
              <a:t>Componentes principales: Nicotina</a:t>
            </a:r>
          </a:p>
          <a:p>
            <a:pPr marL="0" lvl="0" indent="0">
              <a:buClr>
                <a:srgbClr val="0B082E"/>
              </a:buClr>
              <a:buNone/>
            </a:pPr>
            <a:r>
              <a:rPr lang="es-ES" dirty="0">
                <a:solidFill>
                  <a:prstClr val="black">
                    <a:lumMod val="65000"/>
                    <a:lumOff val="35000"/>
                  </a:prstClr>
                </a:solidFill>
              </a:rPr>
              <a:t>                                          </a:t>
            </a:r>
            <a:r>
              <a:rPr lang="es-ES" dirty="0" err="1">
                <a:solidFill>
                  <a:prstClr val="black">
                    <a:lumMod val="65000"/>
                    <a:lumOff val="35000"/>
                  </a:prstClr>
                </a:solidFill>
              </a:rPr>
              <a:t>Propilenglicol</a:t>
            </a:r>
            <a:r>
              <a:rPr lang="es-ES" dirty="0">
                <a:solidFill>
                  <a:prstClr val="black">
                    <a:lumMod val="65000"/>
                    <a:lumOff val="35000"/>
                  </a:prstClr>
                </a:solidFill>
              </a:rPr>
              <a:t> con o sin glicerina</a:t>
            </a:r>
          </a:p>
          <a:p>
            <a:pPr marL="0" lvl="0" indent="0">
              <a:buClr>
                <a:srgbClr val="0B082E"/>
              </a:buClr>
              <a:buNone/>
            </a:pPr>
            <a:r>
              <a:rPr lang="es-ES" dirty="0">
                <a:solidFill>
                  <a:prstClr val="black">
                    <a:lumMod val="65000"/>
                    <a:lumOff val="35000"/>
                  </a:prstClr>
                </a:solidFill>
              </a:rPr>
              <a:t>                                          Aromatizantes</a:t>
            </a:r>
          </a:p>
          <a:p>
            <a:pPr marL="0" lvl="0" indent="0">
              <a:buClr>
                <a:srgbClr val="0B082E"/>
              </a:buClr>
              <a:buNone/>
            </a:pPr>
            <a:r>
              <a:rPr lang="es-ES" dirty="0">
                <a:solidFill>
                  <a:prstClr val="black">
                    <a:lumMod val="65000"/>
                    <a:lumOff val="35000"/>
                  </a:prstClr>
                </a:solidFill>
              </a:rPr>
              <a:t>                                          Otro productos químicos (algunos tóxicos)</a:t>
            </a:r>
          </a:p>
          <a:p>
            <a:pPr marL="0" lvl="0" indent="0">
              <a:buClr>
                <a:srgbClr val="0B082E"/>
              </a:buClr>
              <a:buNone/>
            </a:pPr>
            <a:endParaRPr lang="es-ES" dirty="0">
              <a:solidFill>
                <a:prstClr val="black">
                  <a:lumMod val="65000"/>
                  <a:lumOff val="35000"/>
                </a:prstClr>
              </a:solidFill>
            </a:endParaRPr>
          </a:p>
          <a:p>
            <a:pPr marL="0" lvl="0" indent="0">
              <a:buClr>
                <a:srgbClr val="0B082E"/>
              </a:buClr>
              <a:buNone/>
            </a:pPr>
            <a:endParaRPr lang="es-ES" sz="1600" dirty="0">
              <a:solidFill>
                <a:prstClr val="black">
                  <a:lumMod val="65000"/>
                  <a:lumOff val="35000"/>
                </a:prstClr>
              </a:solidFill>
            </a:endParaRPr>
          </a:p>
          <a:p>
            <a:pPr marL="0" lvl="0" indent="0">
              <a:buClr>
                <a:srgbClr val="0B082E"/>
              </a:buClr>
              <a:buNone/>
            </a:pPr>
            <a:endParaRPr lang="es-ES" sz="1600" dirty="0">
              <a:solidFill>
                <a:prstClr val="black">
                  <a:lumMod val="65000"/>
                  <a:lumOff val="35000"/>
                </a:prstClr>
              </a:solidFill>
            </a:endParaRPr>
          </a:p>
          <a:p>
            <a:pPr marL="0" lvl="0" indent="0">
              <a:buClr>
                <a:srgbClr val="0B082E"/>
              </a:buClr>
              <a:buNone/>
            </a:pPr>
            <a:r>
              <a:rPr lang="es-ES" sz="1600" dirty="0">
                <a:solidFill>
                  <a:prstClr val="black">
                    <a:lumMod val="65000"/>
                    <a:lumOff val="35000"/>
                  </a:prstClr>
                </a:solidFill>
              </a:rPr>
              <a:t>OMS</a:t>
            </a:r>
            <a:endParaRPr lang="es-ES" dirty="0"/>
          </a:p>
        </p:txBody>
      </p:sp>
    </p:spTree>
    <p:extLst>
      <p:ext uri="{BB962C8B-B14F-4D97-AF65-F5344CB8AC3E}">
        <p14:creationId xmlns:p14="http://schemas.microsoft.com/office/powerpoint/2010/main" val="2627403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contenidos</a:t>
            </a:r>
          </a:p>
        </p:txBody>
      </p:sp>
      <p:sp>
        <p:nvSpPr>
          <p:cNvPr id="3" name="Marcador de contenido 2"/>
          <p:cNvSpPr>
            <a:spLocks noGrp="1"/>
          </p:cNvSpPr>
          <p:nvPr>
            <p:ph idx="1"/>
          </p:nvPr>
        </p:nvSpPr>
        <p:spPr>
          <a:xfrm>
            <a:off x="1251678" y="1596980"/>
            <a:ext cx="10178322" cy="4662151"/>
          </a:xfrm>
        </p:spPr>
        <p:txBody>
          <a:bodyPr>
            <a:normAutofit/>
          </a:bodyPr>
          <a:lstStyle/>
          <a:p>
            <a:r>
              <a:rPr lang="es-ES" dirty="0"/>
              <a:t>Enmarcar el proyecto</a:t>
            </a:r>
          </a:p>
          <a:p>
            <a:r>
              <a:rPr lang="es-ES" dirty="0"/>
              <a:t>Justificación del proyecto</a:t>
            </a:r>
          </a:p>
          <a:p>
            <a:r>
              <a:rPr lang="es-ES" dirty="0"/>
              <a:t>Descripción del proyecto</a:t>
            </a:r>
          </a:p>
          <a:p>
            <a:pPr marL="0" lvl="0" indent="0">
              <a:buClr>
                <a:srgbClr val="0B082E"/>
              </a:buClr>
              <a:buNone/>
            </a:pPr>
            <a:r>
              <a:rPr lang="es-ES" dirty="0">
                <a:solidFill>
                  <a:prstClr val="black">
                    <a:lumMod val="65000"/>
                    <a:lumOff val="35000"/>
                  </a:prstClr>
                </a:solidFill>
              </a:rPr>
              <a:t>    -Objetivos</a:t>
            </a:r>
          </a:p>
          <a:p>
            <a:pPr marL="0" lvl="0" indent="0">
              <a:buClr>
                <a:srgbClr val="0B082E"/>
              </a:buClr>
              <a:buNone/>
            </a:pPr>
            <a:r>
              <a:rPr lang="es-ES" dirty="0">
                <a:solidFill>
                  <a:prstClr val="black">
                    <a:lumMod val="65000"/>
                    <a:lumOff val="35000"/>
                  </a:prstClr>
                </a:solidFill>
              </a:rPr>
              <a:t>    -Destinatarios</a:t>
            </a:r>
          </a:p>
          <a:p>
            <a:pPr marL="0" lvl="0" indent="0">
              <a:buClr>
                <a:srgbClr val="0B082E"/>
              </a:buClr>
              <a:buNone/>
            </a:pPr>
            <a:r>
              <a:rPr lang="es-ES" dirty="0">
                <a:solidFill>
                  <a:prstClr val="black">
                    <a:lumMod val="65000"/>
                    <a:lumOff val="35000"/>
                  </a:prstClr>
                </a:solidFill>
              </a:rPr>
              <a:t>    -Actividades</a:t>
            </a:r>
          </a:p>
          <a:p>
            <a:pPr marL="0" lvl="0" indent="0">
              <a:buClr>
                <a:srgbClr val="0B082E"/>
              </a:buClr>
              <a:buNone/>
            </a:pPr>
            <a:r>
              <a:rPr lang="es-ES" dirty="0">
                <a:solidFill>
                  <a:prstClr val="black">
                    <a:lumMod val="65000"/>
                    <a:lumOff val="35000"/>
                  </a:prstClr>
                </a:solidFill>
              </a:rPr>
              <a:t>    -Temporalización</a:t>
            </a:r>
          </a:p>
          <a:p>
            <a:pPr marL="0" lvl="0" indent="0">
              <a:buClr>
                <a:srgbClr val="0B082E"/>
              </a:buClr>
              <a:buNone/>
            </a:pPr>
            <a:r>
              <a:rPr lang="es-ES" dirty="0">
                <a:solidFill>
                  <a:prstClr val="black">
                    <a:lumMod val="65000"/>
                    <a:lumOff val="35000"/>
                  </a:prstClr>
                </a:solidFill>
              </a:rPr>
              <a:t>    -Agentes implicados y Funciones</a:t>
            </a:r>
          </a:p>
          <a:p>
            <a:pPr marL="0" lvl="0" indent="0">
              <a:buClr>
                <a:srgbClr val="0B082E"/>
              </a:buClr>
              <a:buNone/>
            </a:pPr>
            <a:r>
              <a:rPr lang="es-ES" dirty="0">
                <a:solidFill>
                  <a:prstClr val="black">
                    <a:lumMod val="65000"/>
                    <a:lumOff val="35000"/>
                  </a:prstClr>
                </a:solidFill>
              </a:rPr>
              <a:t>    -Evaluación</a:t>
            </a:r>
            <a:endParaRPr lang="es-ES" dirty="0"/>
          </a:p>
          <a:p>
            <a:r>
              <a:rPr lang="es-ES" dirty="0"/>
              <a:t>Practicar el proyecto</a:t>
            </a:r>
          </a:p>
          <a:p>
            <a:pPr marL="0" indent="0">
              <a:buNone/>
            </a:pPr>
            <a:endParaRPr lang="es-ES" dirty="0"/>
          </a:p>
        </p:txBody>
      </p:sp>
    </p:spTree>
    <p:extLst>
      <p:ext uri="{BB962C8B-B14F-4D97-AF65-F5344CB8AC3E}">
        <p14:creationId xmlns:p14="http://schemas.microsoft.com/office/powerpoint/2010/main" val="2133070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SEAN</a:t>
            </a:r>
            <a:br>
              <a:rPr lang="es-ES" dirty="0"/>
            </a:br>
            <a:r>
              <a:rPr lang="es-ES" dirty="0"/>
              <a:t>RIESGOS SANITARIOS</a:t>
            </a:r>
          </a:p>
        </p:txBody>
      </p:sp>
      <p:sp>
        <p:nvSpPr>
          <p:cNvPr id="3" name="Marcador de contenido 2"/>
          <p:cNvSpPr>
            <a:spLocks noGrp="1"/>
          </p:cNvSpPr>
          <p:nvPr>
            <p:ph idx="1"/>
          </p:nvPr>
        </p:nvSpPr>
        <p:spPr>
          <a:xfrm>
            <a:off x="1251678" y="2678806"/>
            <a:ext cx="10178322" cy="3200786"/>
          </a:xfrm>
        </p:spPr>
        <p:txBody>
          <a:bodyPr>
            <a:normAutofit lnSpcReduction="10000"/>
          </a:bodyPr>
          <a:lstStyle/>
          <a:p>
            <a:r>
              <a:rPr lang="es-ES" dirty="0"/>
              <a:t>No es solo “vapor de agua”</a:t>
            </a:r>
          </a:p>
          <a:p>
            <a:r>
              <a:rPr lang="es-ES" dirty="0"/>
              <a:t>Plantea graves amenazas para adolescentes y fetos</a:t>
            </a:r>
          </a:p>
          <a:p>
            <a:r>
              <a:rPr lang="es-ES" dirty="0"/>
              <a:t>Aumenta la exposición a sustancias tóxicas en los fumadores pasivos</a:t>
            </a:r>
          </a:p>
          <a:p>
            <a:r>
              <a:rPr lang="es-ES" dirty="0"/>
              <a:t>En fumadores, disminuye la exposición  a sustancias tóxicas (siempre que estén regulados), pero se desconoce el grado de reducción de este riesgo.</a:t>
            </a:r>
          </a:p>
          <a:p>
            <a:r>
              <a:rPr lang="es-ES" dirty="0"/>
              <a:t>Ventajas para Salud Pública: es probable, pero en un entorno sin tabaco tradicional</a:t>
            </a:r>
          </a:p>
          <a:p>
            <a:endParaRPr lang="es-ES" dirty="0"/>
          </a:p>
          <a:p>
            <a:pPr marL="0" indent="0">
              <a:buNone/>
            </a:pPr>
            <a:r>
              <a:rPr lang="es-ES" sz="1600" dirty="0"/>
              <a:t>Convenio marco de la OMS para el control del tabaco-Conferencia de las partes-2014</a:t>
            </a:r>
          </a:p>
          <a:p>
            <a:endParaRPr lang="es-ES" dirty="0"/>
          </a:p>
        </p:txBody>
      </p:sp>
    </p:spTree>
    <p:extLst>
      <p:ext uri="{BB962C8B-B14F-4D97-AF65-F5344CB8AC3E}">
        <p14:creationId xmlns:p14="http://schemas.microsoft.com/office/powerpoint/2010/main" val="781601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Sean</a:t>
            </a:r>
            <a:br>
              <a:rPr lang="es-ES" dirty="0"/>
            </a:br>
            <a:r>
              <a:rPr lang="es-ES" dirty="0"/>
              <a:t>¿Ayudan a dejar de fumar?</a:t>
            </a:r>
          </a:p>
        </p:txBody>
      </p:sp>
      <p:sp>
        <p:nvSpPr>
          <p:cNvPr id="3" name="Marcador de contenido 2"/>
          <p:cNvSpPr>
            <a:spLocks noGrp="1"/>
          </p:cNvSpPr>
          <p:nvPr>
            <p:ph idx="1"/>
          </p:nvPr>
        </p:nvSpPr>
        <p:spPr/>
        <p:txBody>
          <a:bodyPr/>
          <a:lstStyle/>
          <a:p>
            <a:r>
              <a:rPr lang="es-ES" dirty="0"/>
              <a:t>Su seguridad y eficacia para dejar de fumar, no han sido demostradas (www.estilosdevidasaludables.msbs.gob.es) </a:t>
            </a:r>
          </a:p>
          <a:p>
            <a:r>
              <a:rPr lang="es-ES" dirty="0"/>
              <a:t> Eficacia similar, aunque menor, en comparación con los parches de nicotina (1 estudio)*</a:t>
            </a:r>
          </a:p>
          <a:p>
            <a:r>
              <a:rPr lang="es-ES" dirty="0"/>
              <a:t>Alentar a dejar de fumar con método probados científicamente*</a:t>
            </a:r>
          </a:p>
          <a:p>
            <a:r>
              <a:rPr lang="es-ES" dirty="0"/>
              <a:t>Sin menosprecio de seguir haciendo investigaciones*</a:t>
            </a:r>
          </a:p>
          <a:p>
            <a:endParaRPr lang="es-ES" dirty="0"/>
          </a:p>
          <a:p>
            <a:pPr marL="0" indent="0">
              <a:buNone/>
            </a:pPr>
            <a:r>
              <a:rPr lang="es-ES" dirty="0"/>
              <a:t>*</a:t>
            </a:r>
            <a:r>
              <a:rPr lang="es-ES" sz="1600" dirty="0"/>
              <a:t>Convenio marco de la OMS para el control del tabaco-Conferencia de las partes-2014</a:t>
            </a:r>
          </a:p>
        </p:txBody>
      </p:sp>
    </p:spTree>
    <p:extLst>
      <p:ext uri="{BB962C8B-B14F-4D97-AF65-F5344CB8AC3E}">
        <p14:creationId xmlns:p14="http://schemas.microsoft.com/office/powerpoint/2010/main" val="1583875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sean</a:t>
            </a:r>
          </a:p>
        </p:txBody>
      </p:sp>
      <p:sp>
        <p:nvSpPr>
          <p:cNvPr id="3" name="Marcador de contenido 2"/>
          <p:cNvSpPr>
            <a:spLocks noGrp="1"/>
          </p:cNvSpPr>
          <p:nvPr>
            <p:ph idx="1"/>
          </p:nvPr>
        </p:nvSpPr>
        <p:spPr>
          <a:xfrm>
            <a:off x="1254105" y="2376153"/>
            <a:ext cx="10178322" cy="3593591"/>
          </a:xfrm>
        </p:spPr>
        <p:txBody>
          <a:bodyPr>
            <a:normAutofit fontScale="77500" lnSpcReduction="20000"/>
          </a:bodyPr>
          <a:lstStyle/>
          <a:p>
            <a:r>
              <a:rPr lang="es-ES" sz="2400" dirty="0"/>
              <a:t>La OMS aconseja a los gobiernos normativas en:</a:t>
            </a:r>
          </a:p>
          <a:p>
            <a:pPr marL="0" indent="0">
              <a:buNone/>
            </a:pPr>
            <a:r>
              <a:rPr lang="es-ES" sz="2400" dirty="0"/>
              <a:t>-Reclamos para dejar de fumar (que esté científicamente probado)</a:t>
            </a:r>
          </a:p>
          <a:p>
            <a:pPr marL="0" indent="0">
              <a:buNone/>
            </a:pPr>
            <a:r>
              <a:rPr lang="es-ES" sz="2400" dirty="0"/>
              <a:t>-Prohibir uso en interior de lugares públicos (hasta que se demuestre su inocuidad)</a:t>
            </a:r>
          </a:p>
          <a:p>
            <a:pPr marL="0" indent="0">
              <a:buNone/>
            </a:pPr>
            <a:r>
              <a:rPr lang="es-ES" sz="2400" dirty="0"/>
              <a:t>-Publicidad que proteja a los menores</a:t>
            </a:r>
          </a:p>
          <a:p>
            <a:pPr marL="0" indent="0">
              <a:buNone/>
            </a:pPr>
            <a:r>
              <a:rPr lang="es-ES" sz="2400" dirty="0"/>
              <a:t>-Prohibir la venta a menores</a:t>
            </a:r>
          </a:p>
          <a:p>
            <a:pPr marL="0" indent="0">
              <a:buNone/>
            </a:pPr>
            <a:r>
              <a:rPr lang="es-ES" sz="2400" dirty="0"/>
              <a:t>-Proporcionar advertencia sanitaria de aquellos riesgos demostrados:  posible adicción a la nicotina; posible efecto irritante de vías respiratorias, ojos, nariz y garganta; posibles efectos adversos durante el embarazo (debido a la exposición a la nicotina).</a:t>
            </a:r>
          </a:p>
          <a:p>
            <a:pPr marL="0" indent="0">
              <a:buNone/>
            </a:pPr>
            <a:r>
              <a:rPr lang="es-ES" sz="2400" dirty="0"/>
              <a:t>-Vigilancia y seguimiento</a:t>
            </a:r>
          </a:p>
          <a:p>
            <a:pPr marL="0" indent="0">
              <a:buNone/>
            </a:pPr>
            <a:endParaRPr lang="es-ES" dirty="0"/>
          </a:p>
          <a:p>
            <a:pPr marL="0" indent="0">
              <a:buNone/>
            </a:pPr>
            <a:r>
              <a:rPr lang="es-ES" sz="1900" dirty="0"/>
              <a:t>Convenio marco de la OMS para el control del tabaco-Conferencia de las partes-2014</a:t>
            </a:r>
          </a:p>
          <a:p>
            <a:pPr marL="0" indent="0">
              <a:buNone/>
            </a:pPr>
            <a:endParaRPr lang="es-ES" dirty="0"/>
          </a:p>
        </p:txBody>
      </p:sp>
    </p:spTree>
    <p:extLst>
      <p:ext uri="{BB962C8B-B14F-4D97-AF65-F5344CB8AC3E}">
        <p14:creationId xmlns:p14="http://schemas.microsoft.com/office/powerpoint/2010/main" val="2643131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s-ES" dirty="0"/>
              <a:t>Sean</a:t>
            </a:r>
            <a:br>
              <a:rPr lang="es-ES" dirty="0"/>
            </a:br>
            <a:r>
              <a:rPr lang="es-ES" dirty="0"/>
              <a:t>actualidad</a:t>
            </a:r>
            <a:br>
              <a:rPr lang="es-ES" dirty="0"/>
            </a:br>
            <a:endParaRPr lang="es-ES" dirty="0"/>
          </a:p>
        </p:txBody>
      </p:sp>
      <p:sp>
        <p:nvSpPr>
          <p:cNvPr id="3" name="Marcador de contenido 2"/>
          <p:cNvSpPr>
            <a:spLocks noGrp="1"/>
          </p:cNvSpPr>
          <p:nvPr>
            <p:ph idx="1"/>
          </p:nvPr>
        </p:nvSpPr>
        <p:spPr/>
        <p:txBody>
          <a:bodyPr>
            <a:normAutofit fontScale="92500" lnSpcReduction="10000"/>
          </a:bodyPr>
          <a:lstStyle/>
          <a:p>
            <a:r>
              <a:rPr lang="es-ES" dirty="0"/>
              <a:t>Estudios contradictorios sobre si ayuda o no a dejar de fumar (La OMS los desaconseja, el Servicio de Salud Británico los promueve)</a:t>
            </a:r>
          </a:p>
          <a:p>
            <a:r>
              <a:rPr lang="es-ES" dirty="0"/>
              <a:t>No se sabe los efectos a largo plazo</a:t>
            </a:r>
          </a:p>
          <a:p>
            <a:r>
              <a:rPr lang="es-ES" dirty="0"/>
              <a:t>Menos perjudicial que el tabaco tradicional (pero perjudicial y no se sabe cuanto menos)</a:t>
            </a:r>
          </a:p>
          <a:p>
            <a:r>
              <a:rPr lang="es-ES" dirty="0"/>
              <a:t>En el vapor hay sustancias tóxicas que facilitan la aparición de infecciones pulmonares y cáncer</a:t>
            </a:r>
          </a:p>
          <a:p>
            <a:r>
              <a:rPr lang="es-ES" dirty="0"/>
              <a:t>En EEUU se ha disparado su consumo entre adolescentes-Riesgo de adicción a la nicotina y de aumento de consumo de tabaco tradicional</a:t>
            </a:r>
          </a:p>
          <a:p>
            <a:endParaRPr lang="es-ES" dirty="0"/>
          </a:p>
          <a:p>
            <a:pPr marL="0" indent="0">
              <a:buNone/>
            </a:pPr>
            <a:r>
              <a:rPr lang="es-ES" sz="1700" dirty="0"/>
              <a:t>Fuentes consultadas: OMS,  Asociación Española contra el cáncer, Sociedad Española de Neumología y Cirugía Torácica (SEPAR)</a:t>
            </a:r>
          </a:p>
          <a:p>
            <a:endParaRPr lang="es-ES" dirty="0"/>
          </a:p>
        </p:txBody>
      </p:sp>
    </p:spTree>
    <p:extLst>
      <p:ext uri="{BB962C8B-B14F-4D97-AF65-F5344CB8AC3E}">
        <p14:creationId xmlns:p14="http://schemas.microsoft.com/office/powerpoint/2010/main" val="954197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EN ESPAÑA</a:t>
            </a:r>
          </a:p>
        </p:txBody>
      </p:sp>
      <p:sp>
        <p:nvSpPr>
          <p:cNvPr id="3" name="Marcador de contenido 2"/>
          <p:cNvSpPr>
            <a:spLocks noGrp="1"/>
          </p:cNvSpPr>
          <p:nvPr>
            <p:ph idx="1"/>
          </p:nvPr>
        </p:nvSpPr>
        <p:spPr/>
        <p:txBody>
          <a:bodyPr/>
          <a:lstStyle/>
          <a:p>
            <a:r>
              <a:rPr lang="es-ES" dirty="0"/>
              <a:t> Ley 28/2005 de 26 de diciembre, de Medidas Sanitarias frente al Tabaquismo y Reguladora de la Venta, Suministro y Publicidad de los productos del tabaco</a:t>
            </a:r>
          </a:p>
          <a:p>
            <a:endParaRPr lang="es-ES" dirty="0"/>
          </a:p>
          <a:p>
            <a:pPr marL="0" indent="0">
              <a:buNone/>
            </a:pPr>
            <a:r>
              <a:rPr lang="es-ES" dirty="0"/>
              <a:t>   capítulo II, artículo 3: </a:t>
            </a:r>
          </a:p>
          <a:p>
            <a:pPr marL="0" indent="0">
              <a:buNone/>
            </a:pPr>
            <a:endParaRPr lang="es-ES" dirty="0"/>
          </a:p>
          <a:p>
            <a:pPr marL="0" indent="0">
              <a:buNone/>
            </a:pPr>
            <a:r>
              <a:rPr lang="es-ES" dirty="0"/>
              <a:t>    “la prohibición de vender o entregar a personas menores de 18 años productos del tabaco, así            como cualquier otro producto que imite e induzca a fumar”.</a:t>
            </a:r>
          </a:p>
          <a:p>
            <a:pPr marL="0" indent="0">
              <a:buNone/>
            </a:pPr>
            <a:r>
              <a:rPr lang="es-ES" dirty="0"/>
              <a:t> </a:t>
            </a:r>
          </a:p>
        </p:txBody>
      </p:sp>
    </p:spTree>
    <p:extLst>
      <p:ext uri="{BB962C8B-B14F-4D97-AF65-F5344CB8AC3E}">
        <p14:creationId xmlns:p14="http://schemas.microsoft.com/office/powerpoint/2010/main" val="1327175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a:r>
              <a:rPr lang="es-ES" dirty="0"/>
              <a:t>La educación para la salud</a:t>
            </a:r>
          </a:p>
        </p:txBody>
      </p:sp>
      <p:sp>
        <p:nvSpPr>
          <p:cNvPr id="4" name="Marcador de contenido 3"/>
          <p:cNvSpPr>
            <a:spLocks noGrp="1"/>
          </p:cNvSpPr>
          <p:nvPr>
            <p:ph idx="1"/>
          </p:nvPr>
        </p:nvSpPr>
        <p:spPr/>
        <p:txBody>
          <a:bodyPr/>
          <a:lstStyle/>
          <a:p>
            <a:r>
              <a:rPr lang="es-ES" dirty="0"/>
              <a:t>-Es una herramienta fundamental de la Promoción de la Salud</a:t>
            </a:r>
          </a:p>
          <a:p>
            <a:endParaRPr lang="es-ES" dirty="0"/>
          </a:p>
          <a:p>
            <a:r>
              <a:rPr lang="es-ES" dirty="0"/>
              <a:t>-Es una de las funciones que los sanitarios y educadores hemos de realizar</a:t>
            </a:r>
          </a:p>
          <a:p>
            <a:endParaRPr lang="es-ES" dirty="0"/>
          </a:p>
          <a:p>
            <a:r>
              <a:rPr lang="es-ES" dirty="0"/>
              <a:t>-Para que sea efectiva y eficaz, ha de promover hábitos saludables en aquellas causas que produzcan mayor muerte y enfermedad.</a:t>
            </a:r>
          </a:p>
        </p:txBody>
      </p:sp>
    </p:spTree>
    <p:extLst>
      <p:ext uri="{BB962C8B-B14F-4D97-AF65-F5344CB8AC3E}">
        <p14:creationId xmlns:p14="http://schemas.microsoft.com/office/powerpoint/2010/main" val="1440489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Los centros docentes son un medio ideal para la </a:t>
            </a:r>
            <a:r>
              <a:rPr lang="es-ES" dirty="0" err="1"/>
              <a:t>EpS</a:t>
            </a:r>
            <a:r>
              <a:rPr lang="es-ES" dirty="0"/>
              <a:t> porque:</a:t>
            </a:r>
          </a:p>
        </p:txBody>
      </p:sp>
      <p:sp>
        <p:nvSpPr>
          <p:cNvPr id="3" name="Marcador de contenido 2"/>
          <p:cNvSpPr>
            <a:spLocks noGrp="1"/>
          </p:cNvSpPr>
          <p:nvPr>
            <p:ph idx="1"/>
          </p:nvPr>
        </p:nvSpPr>
        <p:spPr>
          <a:xfrm>
            <a:off x="1251678" y="2286001"/>
            <a:ext cx="10178322" cy="4086664"/>
          </a:xfrm>
        </p:spPr>
        <p:txBody>
          <a:bodyPr/>
          <a:lstStyle/>
          <a:p>
            <a:r>
              <a:rPr lang="es-ES" dirty="0"/>
              <a:t>-Alcanza a un gran sector de la población: la  comunidad escolar (alumnos, personal  docente y no docente, familia).</a:t>
            </a:r>
          </a:p>
          <a:p>
            <a:endParaRPr lang="es-ES" dirty="0"/>
          </a:p>
          <a:p>
            <a:r>
              <a:rPr lang="es-ES" dirty="0"/>
              <a:t>-Están en un medio conocidos para ellos, de  forma continuada y durante varios años.</a:t>
            </a:r>
          </a:p>
          <a:p>
            <a:endParaRPr lang="es-ES" dirty="0"/>
          </a:p>
          <a:p>
            <a:r>
              <a:rPr lang="es-ES" dirty="0"/>
              <a:t>-Disponen de profesionales especializados  en la transmisión de conocimientos y  enseñanza de habilidades.</a:t>
            </a:r>
          </a:p>
          <a:p>
            <a:endParaRPr lang="es-ES" dirty="0"/>
          </a:p>
          <a:p>
            <a:r>
              <a:rPr lang="es-ES" sz="1300" dirty="0">
                <a:solidFill>
                  <a:prstClr val="black">
                    <a:lumMod val="65000"/>
                    <a:lumOff val="35000"/>
                  </a:prstClr>
                </a:solidFill>
              </a:rPr>
              <a:t>Plan Integral de Obesidad Infantil de Andalucía 2007-2012. Sevilla. Consejería de Salud. Junta de Andalucía.2006</a:t>
            </a:r>
            <a:endParaRPr lang="es-ES" dirty="0"/>
          </a:p>
        </p:txBody>
      </p:sp>
    </p:spTree>
    <p:extLst>
      <p:ext uri="{BB962C8B-B14F-4D97-AF65-F5344CB8AC3E}">
        <p14:creationId xmlns:p14="http://schemas.microsoft.com/office/powerpoint/2010/main" val="1818614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25" y="0"/>
            <a:ext cx="11434816" cy="6858000"/>
          </a:xfrm>
          <a:prstGeom prst="rect">
            <a:avLst/>
          </a:prstGeom>
        </p:spPr>
      </p:pic>
      <p:sp>
        <p:nvSpPr>
          <p:cNvPr id="4" name="Rectángulo 3"/>
          <p:cNvSpPr/>
          <p:nvPr/>
        </p:nvSpPr>
        <p:spPr>
          <a:xfrm>
            <a:off x="647113" y="0"/>
            <a:ext cx="11430127" cy="6858000"/>
          </a:xfrm>
          <a:prstGeom prst="rect">
            <a:avLst/>
          </a:prstGeom>
          <a:solidFill>
            <a:schemeClr val="tx2">
              <a:lumMod val="10000"/>
              <a:lumOff val="90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5" name="Título 4"/>
          <p:cNvSpPr>
            <a:spLocks noGrp="1"/>
          </p:cNvSpPr>
          <p:nvPr>
            <p:ph type="title"/>
          </p:nvPr>
        </p:nvSpPr>
        <p:spPr>
          <a:xfrm>
            <a:off x="1251678" y="2236763"/>
            <a:ext cx="10178322" cy="1026942"/>
          </a:xfrm>
        </p:spPr>
        <p:txBody>
          <a:bodyPr/>
          <a:lstStyle/>
          <a:p>
            <a:pPr algn="ctr"/>
            <a:r>
              <a:rPr lang="es-ES" dirty="0"/>
              <a:t>Descripción del proyecto</a:t>
            </a:r>
          </a:p>
        </p:txBody>
      </p:sp>
    </p:spTree>
    <p:extLst>
      <p:ext uri="{BB962C8B-B14F-4D97-AF65-F5344CB8AC3E}">
        <p14:creationId xmlns:p14="http://schemas.microsoft.com/office/powerpoint/2010/main" val="3044113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336084" y="2295591"/>
            <a:ext cx="10178322" cy="1492132"/>
          </a:xfrm>
        </p:spPr>
        <p:txBody>
          <a:bodyPr/>
          <a:lstStyle/>
          <a:p>
            <a:pPr algn="ctr"/>
            <a:r>
              <a:rPr lang="es-ES" dirty="0"/>
              <a:t>Prevención de consumo de tabaco en centros docentes</a:t>
            </a:r>
          </a:p>
        </p:txBody>
      </p:sp>
    </p:spTree>
    <p:extLst>
      <p:ext uri="{BB962C8B-B14F-4D97-AF65-F5344CB8AC3E}">
        <p14:creationId xmlns:p14="http://schemas.microsoft.com/office/powerpoint/2010/main" val="2203578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51678" y="382385"/>
            <a:ext cx="10178322" cy="743030"/>
          </a:xfrm>
        </p:spPr>
        <p:txBody>
          <a:bodyPr/>
          <a:lstStyle/>
          <a:p>
            <a:r>
              <a:rPr lang="es-ES" sz="2800" dirty="0"/>
              <a:t>Prevención de consumo de tabaco en centros docentes</a:t>
            </a:r>
          </a:p>
        </p:txBody>
      </p:sp>
      <p:pic>
        <p:nvPicPr>
          <p:cNvPr id="4" name="Marcador de contenido 3"/>
          <p:cNvPicPr>
            <a:picLocks noGrp="1" noChangeAspect="1"/>
          </p:cNvPicPr>
          <p:nvPr>
            <p:ph idx="1"/>
          </p:nvPr>
        </p:nvPicPr>
        <p:blipFill>
          <a:blip r:embed="rId2"/>
          <a:stretch>
            <a:fillRect/>
          </a:stretch>
        </p:blipFill>
        <p:spPr>
          <a:xfrm>
            <a:off x="1251678" y="1688338"/>
            <a:ext cx="8858256" cy="1700931"/>
          </a:xfrm>
          <a:prstGeom prst="rect">
            <a:avLst/>
          </a:prstGeom>
        </p:spPr>
      </p:pic>
      <p:pic>
        <p:nvPicPr>
          <p:cNvPr id="5" name="Imagen 4"/>
          <p:cNvPicPr>
            <a:picLocks noChangeAspect="1"/>
          </p:cNvPicPr>
          <p:nvPr/>
        </p:nvPicPr>
        <p:blipFill>
          <a:blip r:embed="rId3"/>
          <a:stretch>
            <a:fillRect/>
          </a:stretch>
        </p:blipFill>
        <p:spPr>
          <a:xfrm>
            <a:off x="4515729" y="3283151"/>
            <a:ext cx="7208186" cy="3314597"/>
          </a:xfrm>
          <a:prstGeom prst="rect">
            <a:avLst/>
          </a:prstGeom>
        </p:spPr>
      </p:pic>
      <p:pic>
        <p:nvPicPr>
          <p:cNvPr id="6" name="Imagen 5"/>
          <p:cNvPicPr>
            <a:picLocks noChangeAspect="1"/>
          </p:cNvPicPr>
          <p:nvPr/>
        </p:nvPicPr>
        <p:blipFill>
          <a:blip r:embed="rId4"/>
          <a:stretch>
            <a:fillRect/>
          </a:stretch>
        </p:blipFill>
        <p:spPr>
          <a:xfrm flipH="1" flipV="1">
            <a:off x="8451432" y="4236740"/>
            <a:ext cx="776974" cy="541335"/>
          </a:xfrm>
          <a:prstGeom prst="rect">
            <a:avLst/>
          </a:prstGeom>
        </p:spPr>
      </p:pic>
      <p:grpSp>
        <p:nvGrpSpPr>
          <p:cNvPr id="13" name="Grupo 12"/>
          <p:cNvGrpSpPr/>
          <p:nvPr/>
        </p:nvGrpSpPr>
        <p:grpSpPr>
          <a:xfrm>
            <a:off x="7482573" y="4734406"/>
            <a:ext cx="1717697" cy="565401"/>
            <a:chOff x="7482573" y="4734406"/>
            <a:chExt cx="1717697" cy="565401"/>
          </a:xfrm>
        </p:grpSpPr>
        <p:pic>
          <p:nvPicPr>
            <p:cNvPr id="7" name="Imagen 6"/>
            <p:cNvPicPr>
              <a:picLocks noChangeAspect="1"/>
            </p:cNvPicPr>
            <p:nvPr/>
          </p:nvPicPr>
          <p:blipFill>
            <a:blip r:embed="rId4"/>
            <a:stretch>
              <a:fillRect/>
            </a:stretch>
          </p:blipFill>
          <p:spPr>
            <a:xfrm>
              <a:off x="7482573" y="4734406"/>
              <a:ext cx="743776" cy="518205"/>
            </a:xfrm>
            <a:prstGeom prst="rect">
              <a:avLst/>
            </a:prstGeom>
          </p:spPr>
        </p:pic>
        <p:pic>
          <p:nvPicPr>
            <p:cNvPr id="8" name="Imagen 7"/>
            <p:cNvPicPr>
              <a:picLocks noChangeAspect="1"/>
            </p:cNvPicPr>
            <p:nvPr/>
          </p:nvPicPr>
          <p:blipFill>
            <a:blip r:embed="rId4"/>
            <a:stretch>
              <a:fillRect/>
            </a:stretch>
          </p:blipFill>
          <p:spPr>
            <a:xfrm flipH="1" flipV="1">
              <a:off x="8451432" y="4778075"/>
              <a:ext cx="748838" cy="521732"/>
            </a:xfrm>
            <a:prstGeom prst="rect">
              <a:avLst/>
            </a:prstGeom>
          </p:spPr>
        </p:pic>
      </p:grpSp>
      <p:grpSp>
        <p:nvGrpSpPr>
          <p:cNvPr id="14" name="Grupo 13"/>
          <p:cNvGrpSpPr/>
          <p:nvPr/>
        </p:nvGrpSpPr>
        <p:grpSpPr>
          <a:xfrm>
            <a:off x="7482573" y="5328327"/>
            <a:ext cx="1712635" cy="518206"/>
            <a:chOff x="7482573" y="5328327"/>
            <a:chExt cx="1712635" cy="518206"/>
          </a:xfrm>
        </p:grpSpPr>
        <p:pic>
          <p:nvPicPr>
            <p:cNvPr id="9" name="Imagen 8"/>
            <p:cNvPicPr>
              <a:picLocks noChangeAspect="1"/>
            </p:cNvPicPr>
            <p:nvPr/>
          </p:nvPicPr>
          <p:blipFill>
            <a:blip r:embed="rId4"/>
            <a:stretch>
              <a:fillRect/>
            </a:stretch>
          </p:blipFill>
          <p:spPr>
            <a:xfrm>
              <a:off x="7482573" y="5328328"/>
              <a:ext cx="743776" cy="518205"/>
            </a:xfrm>
            <a:prstGeom prst="rect">
              <a:avLst/>
            </a:prstGeom>
          </p:spPr>
        </p:pic>
        <p:pic>
          <p:nvPicPr>
            <p:cNvPr id="10" name="Imagen 9"/>
            <p:cNvPicPr>
              <a:picLocks noChangeAspect="1"/>
            </p:cNvPicPr>
            <p:nvPr/>
          </p:nvPicPr>
          <p:blipFill>
            <a:blip r:embed="rId4"/>
            <a:stretch>
              <a:fillRect/>
            </a:stretch>
          </p:blipFill>
          <p:spPr>
            <a:xfrm>
              <a:off x="8451432" y="5328327"/>
              <a:ext cx="743776" cy="518205"/>
            </a:xfrm>
            <a:prstGeom prst="rect">
              <a:avLst/>
            </a:prstGeom>
          </p:spPr>
        </p:pic>
      </p:grpSp>
      <p:grpSp>
        <p:nvGrpSpPr>
          <p:cNvPr id="15" name="Grupo 14"/>
          <p:cNvGrpSpPr/>
          <p:nvPr/>
        </p:nvGrpSpPr>
        <p:grpSpPr>
          <a:xfrm>
            <a:off x="7482573" y="5854683"/>
            <a:ext cx="1745833" cy="585772"/>
            <a:chOff x="7482573" y="5854683"/>
            <a:chExt cx="1745833" cy="585772"/>
          </a:xfrm>
        </p:grpSpPr>
        <p:pic>
          <p:nvPicPr>
            <p:cNvPr id="11" name="Imagen 10"/>
            <p:cNvPicPr>
              <a:picLocks noChangeAspect="1"/>
            </p:cNvPicPr>
            <p:nvPr/>
          </p:nvPicPr>
          <p:blipFill>
            <a:blip r:embed="rId4"/>
            <a:stretch>
              <a:fillRect/>
            </a:stretch>
          </p:blipFill>
          <p:spPr>
            <a:xfrm>
              <a:off x="7482573" y="5922250"/>
              <a:ext cx="743776" cy="518205"/>
            </a:xfrm>
            <a:prstGeom prst="rect">
              <a:avLst/>
            </a:prstGeom>
          </p:spPr>
        </p:pic>
        <p:pic>
          <p:nvPicPr>
            <p:cNvPr id="12" name="Imagen 11"/>
            <p:cNvPicPr>
              <a:picLocks noChangeAspect="1"/>
            </p:cNvPicPr>
            <p:nvPr/>
          </p:nvPicPr>
          <p:blipFill>
            <a:blip r:embed="rId4"/>
            <a:stretch>
              <a:fillRect/>
            </a:stretch>
          </p:blipFill>
          <p:spPr>
            <a:xfrm>
              <a:off x="8484630" y="5854683"/>
              <a:ext cx="743776" cy="518205"/>
            </a:xfrm>
            <a:prstGeom prst="rect">
              <a:avLst/>
            </a:prstGeom>
          </p:spPr>
        </p:pic>
      </p:grpSp>
    </p:spTree>
    <p:extLst>
      <p:ext uri="{BB962C8B-B14F-4D97-AF65-F5344CB8AC3E}">
        <p14:creationId xmlns:p14="http://schemas.microsoft.com/office/powerpoint/2010/main" val="239518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69616" y="0"/>
            <a:ext cx="11559787" cy="6858000"/>
          </a:xfrm>
          <a:prstGeom prst="rect">
            <a:avLst/>
          </a:prstGeom>
        </p:spPr>
      </p:pic>
      <p:sp>
        <p:nvSpPr>
          <p:cNvPr id="4" name="Rectángulo 3"/>
          <p:cNvSpPr/>
          <p:nvPr/>
        </p:nvSpPr>
        <p:spPr>
          <a:xfrm>
            <a:off x="393895" y="0"/>
            <a:ext cx="11535508" cy="6858000"/>
          </a:xfrm>
          <a:prstGeom prst="rect">
            <a:avLst/>
          </a:prstGeom>
          <a:solidFill>
            <a:schemeClr val="accent1">
              <a:lumMod val="20000"/>
              <a:lumOff val="8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5" name="Título 4"/>
          <p:cNvSpPr>
            <a:spLocks noGrp="1"/>
          </p:cNvSpPr>
          <p:nvPr>
            <p:ph type="title"/>
          </p:nvPr>
        </p:nvSpPr>
        <p:spPr>
          <a:xfrm>
            <a:off x="1251678" y="2574389"/>
            <a:ext cx="10178322" cy="1153550"/>
          </a:xfrm>
        </p:spPr>
        <p:txBody>
          <a:bodyPr/>
          <a:lstStyle/>
          <a:p>
            <a:pPr algn="ctr"/>
            <a:r>
              <a:rPr lang="es-ES" dirty="0"/>
              <a:t>Enmarcar el proyecto</a:t>
            </a:r>
          </a:p>
        </p:txBody>
      </p:sp>
    </p:spTree>
    <p:extLst>
      <p:ext uri="{BB962C8B-B14F-4D97-AF65-F5344CB8AC3E}">
        <p14:creationId xmlns:p14="http://schemas.microsoft.com/office/powerpoint/2010/main" val="362075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455809" y="684389"/>
            <a:ext cx="9955631" cy="5517358"/>
          </a:xfrm>
          <a:prstGeom prst="rect">
            <a:avLst/>
          </a:prstGeom>
        </p:spPr>
      </p:pic>
    </p:spTree>
    <p:extLst>
      <p:ext uri="{BB962C8B-B14F-4D97-AF65-F5344CB8AC3E}">
        <p14:creationId xmlns:p14="http://schemas.microsoft.com/office/powerpoint/2010/main" val="3199878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finalidad</a:t>
            </a:r>
          </a:p>
        </p:txBody>
      </p:sp>
      <p:sp>
        <p:nvSpPr>
          <p:cNvPr id="3" name="Marcador de contenido 2"/>
          <p:cNvSpPr>
            <a:spLocks noGrp="1"/>
          </p:cNvSpPr>
          <p:nvPr>
            <p:ph idx="1"/>
          </p:nvPr>
        </p:nvSpPr>
        <p:spPr>
          <a:xfrm>
            <a:off x="1251678" y="3024554"/>
            <a:ext cx="10178322" cy="2855038"/>
          </a:xfrm>
        </p:spPr>
        <p:txBody>
          <a:bodyPr/>
          <a:lstStyle/>
          <a:p>
            <a:r>
              <a:rPr lang="es-ES" sz="3200" dirty="0"/>
              <a:t>PREVENIR EL CONSUMO DE TABACO EN ADOLESCENTES ANTES DEL INICIO DEL CONSUMO</a:t>
            </a:r>
          </a:p>
        </p:txBody>
      </p:sp>
    </p:spTree>
    <p:extLst>
      <p:ext uri="{BB962C8B-B14F-4D97-AF65-F5344CB8AC3E}">
        <p14:creationId xmlns:p14="http://schemas.microsoft.com/office/powerpoint/2010/main" val="939283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OBJETIVOS GENERALES</a:t>
            </a:r>
          </a:p>
        </p:txBody>
      </p:sp>
      <p:pic>
        <p:nvPicPr>
          <p:cNvPr id="4" name="Marcador de contenido 3"/>
          <p:cNvPicPr>
            <a:picLocks noGrp="1" noChangeAspect="1"/>
          </p:cNvPicPr>
          <p:nvPr>
            <p:ph idx="1"/>
          </p:nvPr>
        </p:nvPicPr>
        <p:blipFill>
          <a:blip r:embed="rId2"/>
          <a:stretch>
            <a:fillRect/>
          </a:stretch>
        </p:blipFill>
        <p:spPr>
          <a:xfrm>
            <a:off x="1218611" y="2060621"/>
            <a:ext cx="10244456" cy="3000776"/>
          </a:xfrm>
          <a:prstGeom prst="rect">
            <a:avLst/>
          </a:prstGeom>
        </p:spPr>
      </p:pic>
    </p:spTree>
    <p:extLst>
      <p:ext uri="{BB962C8B-B14F-4D97-AF65-F5344CB8AC3E}">
        <p14:creationId xmlns:p14="http://schemas.microsoft.com/office/powerpoint/2010/main" val="29056258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OBJETIVOS ESPECÍFICOS</a:t>
            </a:r>
          </a:p>
        </p:txBody>
      </p:sp>
      <p:pic>
        <p:nvPicPr>
          <p:cNvPr id="4" name="Marcador de contenido 3"/>
          <p:cNvPicPr>
            <a:picLocks noGrp="1" noChangeAspect="1"/>
          </p:cNvPicPr>
          <p:nvPr>
            <p:ph idx="1"/>
          </p:nvPr>
        </p:nvPicPr>
        <p:blipFill>
          <a:blip r:embed="rId2"/>
          <a:stretch>
            <a:fillRect/>
          </a:stretch>
        </p:blipFill>
        <p:spPr>
          <a:xfrm>
            <a:off x="1420837" y="1842733"/>
            <a:ext cx="8865881" cy="4037367"/>
          </a:xfrm>
          <a:prstGeom prst="rect">
            <a:avLst/>
          </a:prstGeom>
        </p:spPr>
      </p:pic>
    </p:spTree>
    <p:extLst>
      <p:ext uri="{BB962C8B-B14F-4D97-AF65-F5344CB8AC3E}">
        <p14:creationId xmlns:p14="http://schemas.microsoft.com/office/powerpoint/2010/main" val="3293208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DESTINATARIOS</a:t>
            </a:r>
          </a:p>
        </p:txBody>
      </p:sp>
      <p:sp>
        <p:nvSpPr>
          <p:cNvPr id="3" name="Marcador de contenido 2"/>
          <p:cNvSpPr>
            <a:spLocks noGrp="1"/>
          </p:cNvSpPr>
          <p:nvPr>
            <p:ph idx="1"/>
          </p:nvPr>
        </p:nvSpPr>
        <p:spPr>
          <a:xfrm>
            <a:off x="1251678" y="2799471"/>
            <a:ext cx="10178322" cy="3080121"/>
          </a:xfrm>
        </p:spPr>
        <p:txBody>
          <a:bodyPr/>
          <a:lstStyle/>
          <a:p>
            <a:r>
              <a:rPr lang="es-ES" sz="2400" dirty="0"/>
              <a:t>ALUMNOS/AS DE LOS CENTROS DOCENTES QUE CURSAN 6º DE EDUCACIÓN PRIMARIA  (EP) Y 1º DE EDUCACIÓN SECUNDARIA OBLIGATORIA (ESO)</a:t>
            </a:r>
          </a:p>
        </p:txBody>
      </p:sp>
    </p:spTree>
    <p:extLst>
      <p:ext uri="{BB962C8B-B14F-4D97-AF65-F5344CB8AC3E}">
        <p14:creationId xmlns:p14="http://schemas.microsoft.com/office/powerpoint/2010/main" val="5448432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ACTIVIDDES Y METODOLOGÍA</a:t>
            </a:r>
          </a:p>
        </p:txBody>
      </p:sp>
      <p:pic>
        <p:nvPicPr>
          <p:cNvPr id="4" name="Marcador de contenido 3"/>
          <p:cNvPicPr>
            <a:picLocks noGrp="1" noChangeAspect="1"/>
          </p:cNvPicPr>
          <p:nvPr>
            <p:ph idx="1"/>
          </p:nvPr>
        </p:nvPicPr>
        <p:blipFill>
          <a:blip r:embed="rId2"/>
          <a:stretch>
            <a:fillRect/>
          </a:stretch>
        </p:blipFill>
        <p:spPr>
          <a:xfrm>
            <a:off x="2005843" y="2236763"/>
            <a:ext cx="8669263" cy="3756074"/>
          </a:xfrm>
          <a:prstGeom prst="rect">
            <a:avLst/>
          </a:prstGeom>
        </p:spPr>
      </p:pic>
    </p:spTree>
    <p:extLst>
      <p:ext uri="{BB962C8B-B14F-4D97-AF65-F5344CB8AC3E}">
        <p14:creationId xmlns:p14="http://schemas.microsoft.com/office/powerpoint/2010/main" val="2400232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1ª ETAPA: JORNADA PARA 6º DE EP</a:t>
            </a:r>
          </a:p>
        </p:txBody>
      </p:sp>
      <p:pic>
        <p:nvPicPr>
          <p:cNvPr id="4" name="Marcador de contenido 3"/>
          <p:cNvPicPr>
            <a:picLocks noGrp="1" noChangeAspect="1"/>
          </p:cNvPicPr>
          <p:nvPr>
            <p:ph idx="1"/>
          </p:nvPr>
        </p:nvPicPr>
        <p:blipFill>
          <a:blip r:embed="rId2"/>
          <a:stretch>
            <a:fillRect/>
          </a:stretch>
        </p:blipFill>
        <p:spPr>
          <a:xfrm>
            <a:off x="1438304" y="1702191"/>
            <a:ext cx="9804341" cy="4698609"/>
          </a:xfrm>
          <a:prstGeom prst="rect">
            <a:avLst/>
          </a:prstGeom>
        </p:spPr>
      </p:pic>
    </p:spTree>
    <p:extLst>
      <p:ext uri="{BB962C8B-B14F-4D97-AF65-F5344CB8AC3E}">
        <p14:creationId xmlns:p14="http://schemas.microsoft.com/office/powerpoint/2010/main" val="31403724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251678" y="382385"/>
            <a:ext cx="10178322" cy="954046"/>
          </a:xfrm>
        </p:spPr>
        <p:txBody>
          <a:bodyPr/>
          <a:lstStyle/>
          <a:p>
            <a:pPr algn="ctr"/>
            <a:r>
              <a:rPr lang="es-ES" dirty="0"/>
              <a:t>2ª ETAPA: 1º DE ESO</a:t>
            </a:r>
          </a:p>
        </p:txBody>
      </p:sp>
      <p:pic>
        <p:nvPicPr>
          <p:cNvPr id="6" name="Marcador de contenido 5"/>
          <p:cNvPicPr>
            <a:picLocks noGrp="1" noChangeAspect="1"/>
          </p:cNvPicPr>
          <p:nvPr>
            <p:ph idx="1"/>
          </p:nvPr>
        </p:nvPicPr>
        <p:blipFill>
          <a:blip r:embed="rId2"/>
          <a:stretch>
            <a:fillRect/>
          </a:stretch>
        </p:blipFill>
        <p:spPr>
          <a:xfrm>
            <a:off x="1070853" y="1730327"/>
            <a:ext cx="9864230" cy="4684541"/>
          </a:xfrm>
          <a:prstGeom prst="rect">
            <a:avLst/>
          </a:prstGeom>
        </p:spPr>
      </p:pic>
    </p:spTree>
    <p:extLst>
      <p:ext uri="{BB962C8B-B14F-4D97-AF65-F5344CB8AC3E}">
        <p14:creationId xmlns:p14="http://schemas.microsoft.com/office/powerpoint/2010/main" val="1584087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TEMPORALIZACIÓN</a:t>
            </a:r>
          </a:p>
        </p:txBody>
      </p:sp>
      <p:pic>
        <p:nvPicPr>
          <p:cNvPr id="4" name="Marcador de contenido 3"/>
          <p:cNvPicPr>
            <a:picLocks noGrp="1" noChangeAspect="1"/>
          </p:cNvPicPr>
          <p:nvPr>
            <p:ph idx="1"/>
          </p:nvPr>
        </p:nvPicPr>
        <p:blipFill>
          <a:blip r:embed="rId2"/>
          <a:stretch>
            <a:fillRect/>
          </a:stretch>
        </p:blipFill>
        <p:spPr>
          <a:xfrm>
            <a:off x="1621273" y="2210104"/>
            <a:ext cx="9439132" cy="3754598"/>
          </a:xfrm>
          <a:prstGeom prst="rect">
            <a:avLst/>
          </a:prstGeom>
        </p:spPr>
      </p:pic>
    </p:spTree>
    <p:extLst>
      <p:ext uri="{BB962C8B-B14F-4D97-AF65-F5344CB8AC3E}">
        <p14:creationId xmlns:p14="http://schemas.microsoft.com/office/powerpoint/2010/main" val="9262022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TEMPORALIZACIÓN</a:t>
            </a:r>
          </a:p>
        </p:txBody>
      </p:sp>
      <p:pic>
        <p:nvPicPr>
          <p:cNvPr id="4" name="Marcador de contenido 3"/>
          <p:cNvPicPr>
            <a:picLocks noGrp="1" noChangeAspect="1"/>
          </p:cNvPicPr>
          <p:nvPr>
            <p:ph idx="1"/>
          </p:nvPr>
        </p:nvPicPr>
        <p:blipFill>
          <a:blip r:embed="rId2"/>
          <a:stretch>
            <a:fillRect/>
          </a:stretch>
        </p:blipFill>
        <p:spPr>
          <a:xfrm>
            <a:off x="1613184" y="2349305"/>
            <a:ext cx="8284616" cy="3038402"/>
          </a:xfrm>
          <a:prstGeom prst="rect">
            <a:avLst/>
          </a:prstGeom>
        </p:spPr>
      </p:pic>
    </p:spTree>
    <p:extLst>
      <p:ext uri="{BB962C8B-B14F-4D97-AF65-F5344CB8AC3E}">
        <p14:creationId xmlns:p14="http://schemas.microsoft.com/office/powerpoint/2010/main" val="420443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51678" y="721217"/>
            <a:ext cx="10178322" cy="1352282"/>
          </a:xfrm>
        </p:spPr>
        <p:txBody>
          <a:bodyPr>
            <a:normAutofit fontScale="90000"/>
          </a:bodyPr>
          <a:lstStyle/>
          <a:p>
            <a:r>
              <a:rPr lang="es-ES" sz="4800" dirty="0"/>
              <a:t>PROGRAMA DE PROMOCIÓN, PREVENCIÓN, ASISTENCIAL Y CONTROL DEL TABAQUISMO</a:t>
            </a:r>
          </a:p>
        </p:txBody>
      </p:sp>
      <p:sp>
        <p:nvSpPr>
          <p:cNvPr id="3" name="Marcador de contenido 2"/>
          <p:cNvSpPr>
            <a:spLocks noGrp="1"/>
          </p:cNvSpPr>
          <p:nvPr>
            <p:ph idx="1"/>
          </p:nvPr>
        </p:nvSpPr>
        <p:spPr>
          <a:xfrm>
            <a:off x="1251678" y="3258355"/>
            <a:ext cx="10178322" cy="2621237"/>
          </a:xfrm>
        </p:spPr>
        <p:txBody>
          <a:bodyPr/>
          <a:lstStyle/>
          <a:p>
            <a:r>
              <a:rPr lang="es-ES" dirty="0"/>
              <a:t>DIRECCIÓN DE SALUD PÚBLICA DEL ÁREA DE SALUD DE BADAJOZ</a:t>
            </a:r>
          </a:p>
        </p:txBody>
      </p:sp>
    </p:spTree>
    <p:extLst>
      <p:ext uri="{BB962C8B-B14F-4D97-AF65-F5344CB8AC3E}">
        <p14:creationId xmlns:p14="http://schemas.microsoft.com/office/powerpoint/2010/main" val="22184542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TEMPORALIZACIÓN</a:t>
            </a:r>
          </a:p>
        </p:txBody>
      </p:sp>
      <p:sp>
        <p:nvSpPr>
          <p:cNvPr id="3" name="Marcador de contenido 2"/>
          <p:cNvSpPr>
            <a:spLocks noGrp="1"/>
          </p:cNvSpPr>
          <p:nvPr>
            <p:ph idx="1"/>
          </p:nvPr>
        </p:nvSpPr>
        <p:spPr>
          <a:xfrm>
            <a:off x="1251678" y="2286001"/>
            <a:ext cx="10178322" cy="2015543"/>
          </a:xfrm>
        </p:spPr>
        <p:txBody>
          <a:bodyPr/>
          <a:lstStyle/>
          <a:p>
            <a:r>
              <a:rPr lang="es-ES" dirty="0"/>
              <a:t>TERCER TRIMESTRE</a:t>
            </a:r>
          </a:p>
          <a:p>
            <a:endParaRPr lang="es-ES" dirty="0"/>
          </a:p>
          <a:p>
            <a:r>
              <a:rPr lang="es-ES" dirty="0"/>
              <a:t>Jornada de Prevención de Consumo de Tabaco para 6º de EP en el mes de junio.</a:t>
            </a:r>
          </a:p>
        </p:txBody>
      </p:sp>
    </p:spTree>
    <p:extLst>
      <p:ext uri="{BB962C8B-B14F-4D97-AF65-F5344CB8AC3E}">
        <p14:creationId xmlns:p14="http://schemas.microsoft.com/office/powerpoint/2010/main" val="41105872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AGENTES IMPLICADOS</a:t>
            </a:r>
          </a:p>
        </p:txBody>
      </p:sp>
      <p:sp>
        <p:nvSpPr>
          <p:cNvPr id="3" name="Marcador de contenido 2"/>
          <p:cNvSpPr>
            <a:spLocks noGrp="1"/>
          </p:cNvSpPr>
          <p:nvPr>
            <p:ph idx="1"/>
          </p:nvPr>
        </p:nvSpPr>
        <p:spPr/>
        <p:txBody>
          <a:bodyPr/>
          <a:lstStyle/>
          <a:p>
            <a:pPr marL="342900" lvl="0" indent="-342900" defTabSz="457200">
              <a:lnSpc>
                <a:spcPct val="100000"/>
              </a:lnSpc>
              <a:spcBef>
                <a:spcPts val="1000"/>
              </a:spcBef>
              <a:buClr>
                <a:srgbClr val="0F6FC6"/>
              </a:buClr>
              <a:buSzPct val="80000"/>
              <a:buFont typeface="Wingdings 3" charset="2"/>
              <a:buChar char=""/>
            </a:pPr>
            <a:r>
              <a:rPr lang="es-ES" sz="2400" dirty="0">
                <a:solidFill>
                  <a:prstClr val="black">
                    <a:lumMod val="75000"/>
                    <a:lumOff val="25000"/>
                  </a:prstClr>
                </a:solidFill>
                <a:latin typeface="Trebuchet MS" panose="020B0603020202020204"/>
              </a:rPr>
              <a:t>Sanitarios del centro de salud o consultorio local: enfermera, médico, farmacéutico, veterinario,…y/o sanitarios de la comunidad: farmacéutico de farmacia comunitaria</a:t>
            </a:r>
          </a:p>
          <a:p>
            <a:pPr marL="342900" lvl="0" indent="-342900" defTabSz="457200">
              <a:lnSpc>
                <a:spcPct val="100000"/>
              </a:lnSpc>
              <a:spcBef>
                <a:spcPts val="1000"/>
              </a:spcBef>
              <a:buClr>
                <a:srgbClr val="0F6FC6"/>
              </a:buClr>
              <a:buSzPct val="80000"/>
              <a:buFont typeface="Wingdings 3" charset="2"/>
              <a:buChar char=""/>
            </a:pPr>
            <a:endParaRPr lang="es-ES" sz="2400" dirty="0">
              <a:solidFill>
                <a:prstClr val="black">
                  <a:lumMod val="75000"/>
                  <a:lumOff val="25000"/>
                </a:prstClr>
              </a:solidFill>
              <a:latin typeface="Trebuchet MS" panose="020B0603020202020204"/>
            </a:endParaRPr>
          </a:p>
          <a:p>
            <a:pPr marL="342900" lvl="0" indent="-342900" defTabSz="457200">
              <a:lnSpc>
                <a:spcPct val="100000"/>
              </a:lnSpc>
              <a:spcBef>
                <a:spcPts val="1000"/>
              </a:spcBef>
              <a:buClr>
                <a:srgbClr val="0F6FC6"/>
              </a:buClr>
              <a:buSzPct val="80000"/>
              <a:buFont typeface="Wingdings 3" charset="2"/>
              <a:buChar char=""/>
            </a:pPr>
            <a:r>
              <a:rPr lang="es-ES" sz="2400" dirty="0">
                <a:solidFill>
                  <a:prstClr val="black">
                    <a:lumMod val="75000"/>
                    <a:lumOff val="25000"/>
                  </a:prstClr>
                </a:solidFill>
                <a:latin typeface="Trebuchet MS" panose="020B0603020202020204"/>
              </a:rPr>
              <a:t>Profesionales del CEIP: maestros/as, tutores, profesionales del equipo de orientación</a:t>
            </a:r>
          </a:p>
          <a:p>
            <a:pPr marL="342900" lvl="0" indent="-342900" defTabSz="457200">
              <a:lnSpc>
                <a:spcPct val="100000"/>
              </a:lnSpc>
              <a:spcBef>
                <a:spcPts val="1000"/>
              </a:spcBef>
              <a:buClr>
                <a:srgbClr val="0F6FC6"/>
              </a:buClr>
              <a:buSzPct val="80000"/>
              <a:buFont typeface="Wingdings 3" charset="2"/>
              <a:buChar char=""/>
            </a:pPr>
            <a:endParaRPr lang="es-ES" sz="2400" dirty="0">
              <a:solidFill>
                <a:prstClr val="black">
                  <a:lumMod val="75000"/>
                  <a:lumOff val="25000"/>
                </a:prstClr>
              </a:solidFill>
              <a:latin typeface="Trebuchet MS" panose="020B0603020202020204"/>
            </a:endParaRPr>
          </a:p>
          <a:p>
            <a:pPr marL="342900" lvl="0" indent="-342900" defTabSz="457200">
              <a:lnSpc>
                <a:spcPct val="100000"/>
              </a:lnSpc>
              <a:spcBef>
                <a:spcPts val="1000"/>
              </a:spcBef>
              <a:buClr>
                <a:srgbClr val="0F6FC6"/>
              </a:buClr>
              <a:buSzPct val="80000"/>
              <a:buFont typeface="Wingdings 3" charset="2"/>
              <a:buChar char=""/>
            </a:pPr>
            <a:r>
              <a:rPr lang="es-ES" sz="2400" dirty="0">
                <a:solidFill>
                  <a:prstClr val="black">
                    <a:lumMod val="75000"/>
                    <a:lumOff val="25000"/>
                  </a:prstClr>
                </a:solidFill>
                <a:latin typeface="Trebuchet MS" panose="020B0603020202020204"/>
              </a:rPr>
              <a:t>Profesionales del IES: educador social, profesores/as, tutores.</a:t>
            </a:r>
            <a:endParaRPr lang="es-ES" dirty="0"/>
          </a:p>
        </p:txBody>
      </p:sp>
    </p:spTree>
    <p:extLst>
      <p:ext uri="{BB962C8B-B14F-4D97-AF65-F5344CB8AC3E}">
        <p14:creationId xmlns:p14="http://schemas.microsoft.com/office/powerpoint/2010/main" val="8495353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51678" y="382385"/>
            <a:ext cx="10178322" cy="968113"/>
          </a:xfrm>
        </p:spPr>
        <p:txBody>
          <a:bodyPr/>
          <a:lstStyle/>
          <a:p>
            <a:pPr algn="ctr"/>
            <a:r>
              <a:rPr lang="es-ES" dirty="0"/>
              <a:t>FUNCIONES DEL SANITARIO</a:t>
            </a:r>
          </a:p>
        </p:txBody>
      </p:sp>
      <p:sp>
        <p:nvSpPr>
          <p:cNvPr id="3" name="Marcador de contenido 2"/>
          <p:cNvSpPr>
            <a:spLocks noGrp="1"/>
          </p:cNvSpPr>
          <p:nvPr>
            <p:ph idx="1"/>
          </p:nvPr>
        </p:nvSpPr>
        <p:spPr>
          <a:xfrm>
            <a:off x="1251678" y="1589649"/>
            <a:ext cx="10178322" cy="5268351"/>
          </a:xfrm>
        </p:spPr>
        <p:txBody>
          <a:bodyPr>
            <a:normAutofit lnSpcReduction="10000"/>
          </a:bodyPr>
          <a:lstStyle/>
          <a:p>
            <a:pPr marL="342900" lvl="0" indent="-342900" defTabSz="457200">
              <a:lnSpc>
                <a:spcPct val="100000"/>
              </a:lnSpc>
              <a:spcBef>
                <a:spcPts val="1000"/>
              </a:spcBef>
              <a:buClr>
                <a:srgbClr val="0F6FC6"/>
              </a:buClr>
              <a:buSzPct val="80000"/>
              <a:buFont typeface="Wingdings 3" charset="2"/>
              <a:buChar char=""/>
            </a:pPr>
            <a:r>
              <a:rPr lang="es-ES" sz="1800" dirty="0">
                <a:solidFill>
                  <a:prstClr val="black">
                    <a:lumMod val="75000"/>
                    <a:lumOff val="25000"/>
                  </a:prstClr>
                </a:solidFill>
                <a:latin typeface="Trebuchet MS" panose="020B0603020202020204"/>
              </a:rPr>
              <a:t>Coordinar junto con el/la educador/a social la planificación y realización del proyecto</a:t>
            </a:r>
          </a:p>
          <a:p>
            <a:pPr marL="342900" lvl="0" indent="-342900" defTabSz="457200">
              <a:lnSpc>
                <a:spcPct val="100000"/>
              </a:lnSpc>
              <a:spcBef>
                <a:spcPts val="1000"/>
              </a:spcBef>
              <a:buClr>
                <a:srgbClr val="0F6FC6"/>
              </a:buClr>
              <a:buSzPct val="80000"/>
              <a:buFont typeface="Wingdings 3" charset="2"/>
              <a:buChar char=""/>
            </a:pPr>
            <a:r>
              <a:rPr lang="es-ES" sz="1800" dirty="0">
                <a:solidFill>
                  <a:prstClr val="black">
                    <a:lumMod val="75000"/>
                    <a:lumOff val="25000"/>
                  </a:prstClr>
                </a:solidFill>
                <a:latin typeface="Trebuchet MS" panose="020B0603020202020204"/>
              </a:rPr>
              <a:t>Dar directrices al tutor/a de 6º de EP del CEIP para la realización de la encuesta, recogerla y enviarla a la Dirección de Salud Pública</a:t>
            </a:r>
          </a:p>
          <a:p>
            <a:pPr marL="342900" lvl="0" indent="-342900" defTabSz="457200">
              <a:lnSpc>
                <a:spcPct val="100000"/>
              </a:lnSpc>
              <a:spcBef>
                <a:spcPts val="1000"/>
              </a:spcBef>
              <a:buClr>
                <a:srgbClr val="0F6FC6"/>
              </a:buClr>
              <a:buSzPct val="80000"/>
              <a:buFont typeface="Wingdings 3" charset="2"/>
              <a:buChar char=""/>
            </a:pPr>
            <a:endParaRPr lang="es-ES" sz="1800" dirty="0">
              <a:solidFill>
                <a:prstClr val="black">
                  <a:lumMod val="75000"/>
                  <a:lumOff val="25000"/>
                </a:prstClr>
              </a:solidFill>
              <a:latin typeface="Trebuchet MS" panose="020B0603020202020204"/>
            </a:endParaRPr>
          </a:p>
          <a:p>
            <a:pPr marL="342900" lvl="0" indent="-342900" defTabSz="457200">
              <a:lnSpc>
                <a:spcPct val="100000"/>
              </a:lnSpc>
              <a:spcBef>
                <a:spcPts val="1000"/>
              </a:spcBef>
              <a:buClr>
                <a:srgbClr val="0F6FC6"/>
              </a:buClr>
              <a:buSzPct val="80000"/>
              <a:buFont typeface="Wingdings 3" charset="2"/>
              <a:buChar char=""/>
            </a:pPr>
            <a:r>
              <a:rPr lang="es-ES" sz="1800" dirty="0">
                <a:solidFill>
                  <a:prstClr val="black">
                    <a:lumMod val="75000"/>
                    <a:lumOff val="25000"/>
                  </a:prstClr>
                </a:solidFill>
                <a:latin typeface="Trebuchet MS" panose="020B0603020202020204"/>
              </a:rPr>
              <a:t>Organizar junto con el/la educador/a social la jornada para 6º de Educación Primaria</a:t>
            </a:r>
          </a:p>
          <a:p>
            <a:pPr marL="342900" lvl="0" indent="-342900" defTabSz="457200">
              <a:lnSpc>
                <a:spcPct val="100000"/>
              </a:lnSpc>
              <a:spcBef>
                <a:spcPts val="1000"/>
              </a:spcBef>
              <a:buClr>
                <a:srgbClr val="0F6FC6"/>
              </a:buClr>
              <a:buSzPct val="80000"/>
              <a:buFont typeface="Wingdings 3" charset="2"/>
              <a:buChar char=""/>
            </a:pPr>
            <a:endParaRPr lang="es-ES" sz="1800" dirty="0">
              <a:solidFill>
                <a:prstClr val="black">
                  <a:lumMod val="75000"/>
                  <a:lumOff val="25000"/>
                </a:prstClr>
              </a:solidFill>
              <a:latin typeface="Trebuchet MS" panose="020B0603020202020204"/>
            </a:endParaRPr>
          </a:p>
          <a:p>
            <a:pPr marL="342900" lvl="0" indent="-342900" defTabSz="457200">
              <a:lnSpc>
                <a:spcPct val="100000"/>
              </a:lnSpc>
              <a:spcBef>
                <a:spcPts val="1000"/>
              </a:spcBef>
              <a:buClr>
                <a:srgbClr val="0F6FC6"/>
              </a:buClr>
              <a:buSzPct val="80000"/>
              <a:buFont typeface="Wingdings 3" charset="2"/>
              <a:buChar char=""/>
            </a:pPr>
            <a:r>
              <a:rPr lang="es-ES" sz="1800" dirty="0">
                <a:solidFill>
                  <a:prstClr val="black">
                    <a:lumMod val="75000"/>
                    <a:lumOff val="25000"/>
                  </a:prstClr>
                </a:solidFill>
                <a:latin typeface="Trebuchet MS" panose="020B0603020202020204"/>
              </a:rPr>
              <a:t>Invitar al PTSC a la jornada para enriquecer la actividad</a:t>
            </a:r>
          </a:p>
          <a:p>
            <a:pPr marL="342900" lvl="0" indent="-342900" defTabSz="457200">
              <a:lnSpc>
                <a:spcPct val="100000"/>
              </a:lnSpc>
              <a:spcBef>
                <a:spcPts val="1000"/>
              </a:spcBef>
              <a:buClr>
                <a:srgbClr val="0F6FC6"/>
              </a:buClr>
              <a:buSzPct val="80000"/>
              <a:buFont typeface="Wingdings 3" charset="2"/>
              <a:buChar char=""/>
            </a:pPr>
            <a:endParaRPr lang="es-ES" sz="1800" dirty="0">
              <a:solidFill>
                <a:prstClr val="black">
                  <a:lumMod val="75000"/>
                  <a:lumOff val="25000"/>
                </a:prstClr>
              </a:solidFill>
              <a:latin typeface="Trebuchet MS" panose="020B0603020202020204"/>
            </a:endParaRPr>
          </a:p>
          <a:p>
            <a:pPr marL="342900" lvl="0" indent="-342900" defTabSz="457200">
              <a:lnSpc>
                <a:spcPct val="100000"/>
              </a:lnSpc>
              <a:spcBef>
                <a:spcPts val="1000"/>
              </a:spcBef>
              <a:buClr>
                <a:srgbClr val="0F6FC6"/>
              </a:buClr>
              <a:buSzPct val="80000"/>
              <a:buFont typeface="Wingdings 3" charset="2"/>
              <a:buChar char=""/>
            </a:pPr>
            <a:r>
              <a:rPr lang="es-ES" sz="1800" dirty="0">
                <a:solidFill>
                  <a:prstClr val="black">
                    <a:lumMod val="75000"/>
                    <a:lumOff val="25000"/>
                  </a:prstClr>
                </a:solidFill>
                <a:latin typeface="Trebuchet MS" panose="020B0603020202020204"/>
              </a:rPr>
              <a:t>Impartir la ponencia de los efectos perjudiciales de fumar</a:t>
            </a:r>
          </a:p>
          <a:p>
            <a:pPr marL="342900" lvl="0" indent="-342900" defTabSz="457200">
              <a:lnSpc>
                <a:spcPct val="100000"/>
              </a:lnSpc>
              <a:spcBef>
                <a:spcPts val="1000"/>
              </a:spcBef>
              <a:buClr>
                <a:srgbClr val="0F6FC6"/>
              </a:buClr>
              <a:buSzPct val="80000"/>
              <a:buFont typeface="Wingdings 3" charset="2"/>
              <a:buChar char=""/>
            </a:pPr>
            <a:endParaRPr lang="es-ES" sz="1800" dirty="0">
              <a:solidFill>
                <a:prstClr val="black">
                  <a:lumMod val="75000"/>
                  <a:lumOff val="25000"/>
                </a:prstClr>
              </a:solidFill>
              <a:latin typeface="Trebuchet MS" panose="020B0603020202020204"/>
            </a:endParaRPr>
          </a:p>
          <a:p>
            <a:pPr marL="342900" lvl="0" indent="-342900" defTabSz="457200">
              <a:lnSpc>
                <a:spcPct val="100000"/>
              </a:lnSpc>
              <a:spcBef>
                <a:spcPts val="1000"/>
              </a:spcBef>
              <a:buClr>
                <a:srgbClr val="0F6FC6"/>
              </a:buClr>
              <a:buSzPct val="80000"/>
              <a:buFont typeface="Wingdings 3" charset="2"/>
              <a:buChar char=""/>
            </a:pPr>
            <a:r>
              <a:rPr lang="es-ES" sz="1800" dirty="0">
                <a:solidFill>
                  <a:prstClr val="black">
                    <a:lumMod val="75000"/>
                    <a:lumOff val="25000"/>
                  </a:prstClr>
                </a:solidFill>
                <a:latin typeface="Trebuchet MS" panose="020B0603020202020204"/>
              </a:rPr>
              <a:t>Realizar el taller de los efectos del consumo de tabaco en 1º de ESO del IES</a:t>
            </a:r>
          </a:p>
          <a:p>
            <a:pPr marL="342900" lvl="0" indent="-342900" defTabSz="457200">
              <a:lnSpc>
                <a:spcPct val="100000"/>
              </a:lnSpc>
              <a:spcBef>
                <a:spcPts val="1000"/>
              </a:spcBef>
              <a:buClr>
                <a:srgbClr val="0F6FC6"/>
              </a:buClr>
              <a:buSzPct val="80000"/>
              <a:buFont typeface="Wingdings 3" charset="2"/>
              <a:buChar char=""/>
            </a:pPr>
            <a:endParaRPr lang="es-ES" sz="1800" dirty="0">
              <a:solidFill>
                <a:prstClr val="black">
                  <a:lumMod val="75000"/>
                  <a:lumOff val="25000"/>
                </a:prstClr>
              </a:solidFill>
              <a:latin typeface="Trebuchet MS" panose="020B0603020202020204"/>
            </a:endParaRPr>
          </a:p>
          <a:p>
            <a:pPr marL="342900" lvl="0" indent="-342900" defTabSz="457200">
              <a:lnSpc>
                <a:spcPct val="100000"/>
              </a:lnSpc>
              <a:spcBef>
                <a:spcPts val="1000"/>
              </a:spcBef>
              <a:buClr>
                <a:srgbClr val="0F6FC6"/>
              </a:buClr>
              <a:buSzPct val="80000"/>
              <a:buFont typeface="Wingdings 3" charset="2"/>
              <a:buChar char=""/>
            </a:pPr>
            <a:r>
              <a:rPr lang="es-ES" sz="1800" dirty="0">
                <a:solidFill>
                  <a:prstClr val="black">
                    <a:lumMod val="75000"/>
                    <a:lumOff val="25000"/>
                  </a:prstClr>
                </a:solidFill>
                <a:latin typeface="Trebuchet MS" panose="020B0603020202020204"/>
              </a:rPr>
              <a:t>Exponer los carteles elaborados por los/as alumnos/as en distintos lugares públicos de la localidad.</a:t>
            </a:r>
            <a:endParaRPr lang="es-ES" dirty="0"/>
          </a:p>
        </p:txBody>
      </p:sp>
    </p:spTree>
    <p:extLst>
      <p:ext uri="{BB962C8B-B14F-4D97-AF65-F5344CB8AC3E}">
        <p14:creationId xmlns:p14="http://schemas.microsoft.com/office/powerpoint/2010/main" val="32757213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51678" y="382385"/>
            <a:ext cx="10178322" cy="855572"/>
          </a:xfrm>
        </p:spPr>
        <p:txBody>
          <a:bodyPr/>
          <a:lstStyle/>
          <a:p>
            <a:pPr algn="ctr"/>
            <a:r>
              <a:rPr lang="es-ES" dirty="0"/>
              <a:t>FUNCIONES DEL EDUCADOR SOCIAL</a:t>
            </a:r>
          </a:p>
        </p:txBody>
      </p:sp>
      <p:sp>
        <p:nvSpPr>
          <p:cNvPr id="3" name="Marcador de contenido 2"/>
          <p:cNvSpPr>
            <a:spLocks noGrp="1"/>
          </p:cNvSpPr>
          <p:nvPr>
            <p:ph idx="1"/>
          </p:nvPr>
        </p:nvSpPr>
        <p:spPr>
          <a:xfrm>
            <a:off x="1251678" y="1237957"/>
            <a:ext cx="10178322" cy="5401994"/>
          </a:xfrm>
        </p:spPr>
        <p:txBody>
          <a:bodyPr>
            <a:normAutofit fontScale="92500" lnSpcReduction="20000"/>
          </a:bodyPr>
          <a:lstStyle/>
          <a:p>
            <a:pPr marL="342900" lvl="0" indent="-342900" defTabSz="457200">
              <a:lnSpc>
                <a:spcPct val="100000"/>
              </a:lnSpc>
              <a:spcBef>
                <a:spcPts val="1000"/>
              </a:spcBef>
              <a:buClr>
                <a:srgbClr val="0F6FC6"/>
              </a:buClr>
              <a:buSzPct val="80000"/>
              <a:buFont typeface="Wingdings 3" charset="2"/>
              <a:buChar char=""/>
            </a:pPr>
            <a:r>
              <a:rPr lang="es-ES" sz="1700" dirty="0">
                <a:solidFill>
                  <a:prstClr val="black">
                    <a:lumMod val="75000"/>
                    <a:lumOff val="25000"/>
                  </a:prstClr>
                </a:solidFill>
                <a:latin typeface="Trebuchet MS" panose="020B0603020202020204"/>
              </a:rPr>
              <a:t>Coordinar junto con el sanitario la planificación y realización del programa</a:t>
            </a:r>
          </a:p>
          <a:p>
            <a:pPr marL="342900" lvl="0" indent="-342900" defTabSz="457200">
              <a:lnSpc>
                <a:spcPct val="100000"/>
              </a:lnSpc>
              <a:spcBef>
                <a:spcPts val="1000"/>
              </a:spcBef>
              <a:buClr>
                <a:srgbClr val="0F6FC6"/>
              </a:buClr>
              <a:buSzPct val="80000"/>
              <a:buFont typeface="Wingdings 3" charset="2"/>
              <a:buChar char=""/>
            </a:pPr>
            <a:endParaRPr lang="es-ES" sz="1700" dirty="0">
              <a:solidFill>
                <a:prstClr val="black">
                  <a:lumMod val="75000"/>
                  <a:lumOff val="25000"/>
                </a:prstClr>
              </a:solidFill>
              <a:latin typeface="Trebuchet MS" panose="020B0603020202020204"/>
            </a:endParaRPr>
          </a:p>
          <a:p>
            <a:pPr marL="342900" lvl="0" indent="-342900" defTabSz="457200">
              <a:lnSpc>
                <a:spcPct val="100000"/>
              </a:lnSpc>
              <a:spcBef>
                <a:spcPts val="1000"/>
              </a:spcBef>
              <a:buClr>
                <a:srgbClr val="0F6FC6"/>
              </a:buClr>
              <a:buSzPct val="80000"/>
              <a:buFont typeface="Wingdings 3" charset="2"/>
              <a:buChar char=""/>
            </a:pPr>
            <a:r>
              <a:rPr lang="es-ES" sz="1700" dirty="0">
                <a:solidFill>
                  <a:prstClr val="black">
                    <a:lumMod val="75000"/>
                    <a:lumOff val="25000"/>
                  </a:prstClr>
                </a:solidFill>
                <a:latin typeface="Trebuchet MS" panose="020B0603020202020204"/>
              </a:rPr>
              <a:t>Organizar junto con el sanitario la jornada para 6º de primaria</a:t>
            </a:r>
          </a:p>
          <a:p>
            <a:pPr marL="342900" lvl="0" indent="-342900" defTabSz="457200">
              <a:lnSpc>
                <a:spcPct val="100000"/>
              </a:lnSpc>
              <a:spcBef>
                <a:spcPts val="1000"/>
              </a:spcBef>
              <a:buClr>
                <a:srgbClr val="0F6FC6"/>
              </a:buClr>
              <a:buSzPct val="80000"/>
              <a:buFont typeface="Wingdings 3" charset="2"/>
              <a:buChar char=""/>
            </a:pPr>
            <a:endParaRPr lang="es-ES" sz="1700" dirty="0">
              <a:solidFill>
                <a:prstClr val="black">
                  <a:lumMod val="75000"/>
                  <a:lumOff val="25000"/>
                </a:prstClr>
              </a:solidFill>
              <a:latin typeface="Trebuchet MS" panose="020B0603020202020204"/>
            </a:endParaRPr>
          </a:p>
          <a:p>
            <a:pPr marL="342900" lvl="0" indent="-342900" defTabSz="457200">
              <a:lnSpc>
                <a:spcPct val="100000"/>
              </a:lnSpc>
              <a:spcBef>
                <a:spcPts val="1000"/>
              </a:spcBef>
              <a:buClr>
                <a:srgbClr val="0F6FC6"/>
              </a:buClr>
              <a:buSzPct val="80000"/>
              <a:buFont typeface="Wingdings 3" charset="2"/>
              <a:buChar char=""/>
            </a:pPr>
            <a:r>
              <a:rPr lang="es-ES" sz="1700" dirty="0">
                <a:solidFill>
                  <a:prstClr val="black">
                    <a:lumMod val="75000"/>
                    <a:lumOff val="25000"/>
                  </a:prstClr>
                </a:solidFill>
                <a:latin typeface="Trebuchet MS" panose="020B0603020202020204"/>
              </a:rPr>
              <a:t>Seleccionar y dirigir a los/as alumnos/as que van a exponer sus testimonios en la jornada de 6º de EP del CEIP</a:t>
            </a:r>
          </a:p>
          <a:p>
            <a:pPr marL="342900" lvl="0" indent="-342900" defTabSz="457200">
              <a:lnSpc>
                <a:spcPct val="100000"/>
              </a:lnSpc>
              <a:spcBef>
                <a:spcPts val="1000"/>
              </a:spcBef>
              <a:buClr>
                <a:srgbClr val="0F6FC6"/>
              </a:buClr>
              <a:buSzPct val="80000"/>
              <a:buFont typeface="Wingdings 3" charset="2"/>
              <a:buChar char=""/>
            </a:pPr>
            <a:endParaRPr lang="es-ES" sz="1700" dirty="0">
              <a:solidFill>
                <a:prstClr val="black">
                  <a:lumMod val="75000"/>
                  <a:lumOff val="25000"/>
                </a:prstClr>
              </a:solidFill>
              <a:latin typeface="Trebuchet MS" panose="020B0603020202020204"/>
            </a:endParaRPr>
          </a:p>
          <a:p>
            <a:pPr marL="342900" lvl="0" indent="-342900" defTabSz="457200">
              <a:lnSpc>
                <a:spcPct val="100000"/>
              </a:lnSpc>
              <a:spcBef>
                <a:spcPts val="1000"/>
              </a:spcBef>
              <a:buClr>
                <a:srgbClr val="0F6FC6"/>
              </a:buClr>
              <a:buSzPct val="80000"/>
              <a:buFont typeface="Wingdings 3" charset="2"/>
              <a:buChar char=""/>
            </a:pPr>
            <a:r>
              <a:rPr lang="es-ES" sz="1700" dirty="0">
                <a:solidFill>
                  <a:prstClr val="black">
                    <a:lumMod val="75000"/>
                    <a:lumOff val="25000"/>
                  </a:prstClr>
                </a:solidFill>
                <a:latin typeface="Trebuchet MS" panose="020B0603020202020204"/>
              </a:rPr>
              <a:t>Impartir las sesiones a 1º de ESO del IES de habilidades sociales (HHSS) y presión de grupo</a:t>
            </a:r>
          </a:p>
          <a:p>
            <a:pPr marL="342900" lvl="0" indent="-342900" defTabSz="457200">
              <a:lnSpc>
                <a:spcPct val="100000"/>
              </a:lnSpc>
              <a:spcBef>
                <a:spcPts val="1000"/>
              </a:spcBef>
              <a:buClr>
                <a:srgbClr val="0F6FC6"/>
              </a:buClr>
              <a:buSzPct val="80000"/>
              <a:buFont typeface="Wingdings 3" charset="2"/>
              <a:buChar char=""/>
            </a:pPr>
            <a:endParaRPr lang="es-ES" sz="1700" dirty="0">
              <a:solidFill>
                <a:prstClr val="black">
                  <a:lumMod val="75000"/>
                  <a:lumOff val="25000"/>
                </a:prstClr>
              </a:solidFill>
              <a:latin typeface="Trebuchet MS" panose="020B0603020202020204"/>
            </a:endParaRPr>
          </a:p>
          <a:p>
            <a:pPr marL="342900" lvl="0" indent="-342900" defTabSz="457200">
              <a:lnSpc>
                <a:spcPct val="100000"/>
              </a:lnSpc>
              <a:spcBef>
                <a:spcPts val="1000"/>
              </a:spcBef>
              <a:buClr>
                <a:srgbClr val="0F6FC6"/>
              </a:buClr>
              <a:buSzPct val="80000"/>
              <a:buFont typeface="Wingdings 3" charset="2"/>
              <a:buChar char=""/>
            </a:pPr>
            <a:r>
              <a:rPr lang="es-ES" sz="1700" dirty="0">
                <a:solidFill>
                  <a:prstClr val="black">
                    <a:lumMod val="75000"/>
                    <a:lumOff val="25000"/>
                  </a:prstClr>
                </a:solidFill>
                <a:latin typeface="Trebuchet MS" panose="020B0603020202020204"/>
              </a:rPr>
              <a:t>Coordinar el concurso de carteles y entregar los premios a los alumnos ganadores</a:t>
            </a:r>
          </a:p>
          <a:p>
            <a:pPr marL="342900" lvl="0" indent="-342900" defTabSz="457200">
              <a:lnSpc>
                <a:spcPct val="100000"/>
              </a:lnSpc>
              <a:spcBef>
                <a:spcPts val="1000"/>
              </a:spcBef>
              <a:buClr>
                <a:srgbClr val="0F6FC6"/>
              </a:buClr>
              <a:buSzPct val="80000"/>
              <a:buFont typeface="Wingdings 3" charset="2"/>
              <a:buChar char=""/>
            </a:pPr>
            <a:endParaRPr lang="es-ES" sz="1700" dirty="0">
              <a:solidFill>
                <a:prstClr val="black">
                  <a:lumMod val="75000"/>
                  <a:lumOff val="25000"/>
                </a:prstClr>
              </a:solidFill>
              <a:latin typeface="Trebuchet MS" panose="020B0603020202020204"/>
            </a:endParaRPr>
          </a:p>
          <a:p>
            <a:pPr marL="342900" lvl="0" indent="-342900" defTabSz="457200">
              <a:lnSpc>
                <a:spcPct val="100000"/>
              </a:lnSpc>
              <a:spcBef>
                <a:spcPts val="1000"/>
              </a:spcBef>
              <a:buClr>
                <a:srgbClr val="0F6FC6"/>
              </a:buClr>
              <a:buSzPct val="80000"/>
              <a:buFont typeface="Wingdings 3" charset="2"/>
              <a:buChar char=""/>
            </a:pPr>
            <a:r>
              <a:rPr lang="es-ES" sz="1700" dirty="0">
                <a:solidFill>
                  <a:prstClr val="black">
                    <a:lumMod val="75000"/>
                    <a:lumOff val="25000"/>
                  </a:prstClr>
                </a:solidFill>
                <a:latin typeface="Trebuchet MS" panose="020B0603020202020204"/>
              </a:rPr>
              <a:t>Realizar la encuesta con los/as alumnos/as de 1º de ESO al finalizar las actividades y enviarlas a la Dirección de Salud Pública</a:t>
            </a:r>
          </a:p>
          <a:p>
            <a:pPr marL="342900" lvl="0" indent="-342900" defTabSz="457200">
              <a:lnSpc>
                <a:spcPct val="100000"/>
              </a:lnSpc>
              <a:spcBef>
                <a:spcPts val="1000"/>
              </a:spcBef>
              <a:buClr>
                <a:srgbClr val="0F6FC6"/>
              </a:buClr>
              <a:buSzPct val="80000"/>
              <a:buFont typeface="Wingdings 3" charset="2"/>
              <a:buChar char=""/>
            </a:pPr>
            <a:endParaRPr lang="es-ES" sz="1700" dirty="0">
              <a:solidFill>
                <a:prstClr val="black">
                  <a:lumMod val="75000"/>
                  <a:lumOff val="25000"/>
                </a:prstClr>
              </a:solidFill>
              <a:latin typeface="Trebuchet MS" panose="020B0603020202020204"/>
            </a:endParaRPr>
          </a:p>
          <a:p>
            <a:pPr marL="342900" lvl="0" indent="-342900" defTabSz="457200">
              <a:lnSpc>
                <a:spcPct val="100000"/>
              </a:lnSpc>
              <a:spcBef>
                <a:spcPts val="1000"/>
              </a:spcBef>
              <a:buClr>
                <a:srgbClr val="0F6FC6"/>
              </a:buClr>
              <a:buSzPct val="80000"/>
              <a:buFont typeface="Wingdings 3" charset="2"/>
              <a:buChar char=""/>
            </a:pPr>
            <a:r>
              <a:rPr lang="es-ES" sz="1700" dirty="0">
                <a:solidFill>
                  <a:prstClr val="black">
                    <a:lumMod val="75000"/>
                    <a:lumOff val="25000"/>
                  </a:prstClr>
                </a:solidFill>
                <a:latin typeface="Trebuchet MS" panose="020B0603020202020204"/>
              </a:rPr>
              <a:t>Reservar el laboratorio del IES para que el sanitario pueda realizar el taller de los efectos del consumo de tabaco</a:t>
            </a:r>
          </a:p>
          <a:p>
            <a:pPr marL="342900" lvl="0" indent="-342900" defTabSz="457200">
              <a:lnSpc>
                <a:spcPct val="100000"/>
              </a:lnSpc>
              <a:spcBef>
                <a:spcPts val="1000"/>
              </a:spcBef>
              <a:buClr>
                <a:srgbClr val="0F6FC6"/>
              </a:buClr>
              <a:buSzPct val="80000"/>
              <a:buFont typeface="Wingdings 3" charset="2"/>
              <a:buChar char=""/>
            </a:pPr>
            <a:endParaRPr lang="es-ES" sz="1700" dirty="0">
              <a:solidFill>
                <a:prstClr val="black">
                  <a:lumMod val="75000"/>
                  <a:lumOff val="25000"/>
                </a:prstClr>
              </a:solidFill>
              <a:latin typeface="Trebuchet MS" panose="020B0603020202020204"/>
            </a:endParaRPr>
          </a:p>
          <a:p>
            <a:pPr marL="342900" lvl="0" indent="-342900" defTabSz="457200">
              <a:lnSpc>
                <a:spcPct val="100000"/>
              </a:lnSpc>
              <a:spcBef>
                <a:spcPts val="1000"/>
              </a:spcBef>
              <a:buClr>
                <a:srgbClr val="0F6FC6"/>
              </a:buClr>
              <a:buSzPct val="80000"/>
              <a:buFont typeface="Wingdings 3" charset="2"/>
              <a:buChar char=""/>
            </a:pPr>
            <a:r>
              <a:rPr lang="es-ES" sz="1700" dirty="0">
                <a:solidFill>
                  <a:prstClr val="black">
                    <a:lumMod val="75000"/>
                    <a:lumOff val="25000"/>
                  </a:prstClr>
                </a:solidFill>
                <a:latin typeface="Trebuchet MS" panose="020B0603020202020204"/>
              </a:rPr>
              <a:t>Realizar la memoria anual en coordinación con el sanitario y enviarla a la Dirección de Salud Pública</a:t>
            </a:r>
          </a:p>
          <a:p>
            <a:endParaRPr lang="es-ES" dirty="0"/>
          </a:p>
        </p:txBody>
      </p:sp>
    </p:spTree>
    <p:extLst>
      <p:ext uri="{BB962C8B-B14F-4D97-AF65-F5344CB8AC3E}">
        <p14:creationId xmlns:p14="http://schemas.microsoft.com/office/powerpoint/2010/main" val="23269033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51678" y="382385"/>
            <a:ext cx="10178322" cy="853987"/>
          </a:xfrm>
        </p:spPr>
        <p:txBody>
          <a:bodyPr>
            <a:normAutofit/>
          </a:bodyPr>
          <a:lstStyle/>
          <a:p>
            <a:pPr algn="ctr"/>
            <a:r>
              <a:rPr lang="es-ES" dirty="0"/>
              <a:t>EVALUACIÓN</a:t>
            </a:r>
          </a:p>
        </p:txBody>
      </p:sp>
      <p:sp>
        <p:nvSpPr>
          <p:cNvPr id="5" name="Marcador de contenido 4"/>
          <p:cNvSpPr>
            <a:spLocks noGrp="1"/>
          </p:cNvSpPr>
          <p:nvPr>
            <p:ph idx="1"/>
          </p:nvPr>
        </p:nvSpPr>
        <p:spPr>
          <a:xfrm>
            <a:off x="914400" y="1416677"/>
            <a:ext cx="10515600" cy="5228822"/>
          </a:xfrm>
        </p:spPr>
        <p:txBody>
          <a:bodyPr/>
          <a:lstStyle/>
          <a:p>
            <a:pPr marL="0" lvl="0" indent="0" defTabSz="457200">
              <a:lnSpc>
                <a:spcPct val="100000"/>
              </a:lnSpc>
              <a:spcBef>
                <a:spcPts val="1000"/>
              </a:spcBef>
              <a:buClr>
                <a:srgbClr val="0F6FC6"/>
              </a:buClr>
              <a:buSzPct val="80000"/>
              <a:buNone/>
            </a:pPr>
            <a:r>
              <a:rPr lang="es-ES" sz="1800" dirty="0">
                <a:solidFill>
                  <a:prstClr val="black">
                    <a:lumMod val="75000"/>
                    <a:lumOff val="25000"/>
                  </a:prstClr>
                </a:solidFill>
                <a:latin typeface="Trebuchet MS" panose="020B0603020202020204"/>
              </a:rPr>
              <a:t>Realizar la encuesta  </a:t>
            </a:r>
          </a:p>
          <a:p>
            <a:pPr marL="342900" lvl="0" indent="-342900" defTabSz="457200">
              <a:lnSpc>
                <a:spcPct val="100000"/>
              </a:lnSpc>
              <a:spcBef>
                <a:spcPts val="1000"/>
              </a:spcBef>
              <a:buClr>
                <a:srgbClr val="0F6FC6"/>
              </a:buClr>
              <a:buSzPct val="80000"/>
              <a:buFont typeface="Wingdings 3" charset="2"/>
              <a:buChar char=""/>
            </a:pPr>
            <a:r>
              <a:rPr lang="es-ES" sz="1800" dirty="0">
                <a:solidFill>
                  <a:prstClr val="black">
                    <a:lumMod val="75000"/>
                    <a:lumOff val="25000"/>
                  </a:prstClr>
                </a:solidFill>
                <a:latin typeface="Trebuchet MS" panose="020B0603020202020204"/>
              </a:rPr>
              <a:t>Los/as alumnos/as de 6º de EP antes de iniciar las actividades</a:t>
            </a:r>
          </a:p>
          <a:p>
            <a:pPr marL="342900" lvl="0" indent="-342900" defTabSz="457200">
              <a:lnSpc>
                <a:spcPct val="100000"/>
              </a:lnSpc>
              <a:spcBef>
                <a:spcPts val="1000"/>
              </a:spcBef>
              <a:buClr>
                <a:srgbClr val="0F6FC6"/>
              </a:buClr>
              <a:buSzPct val="80000"/>
              <a:buFont typeface="Wingdings 3" charset="2"/>
              <a:buChar char=""/>
            </a:pPr>
            <a:r>
              <a:rPr lang="es-ES" sz="1800" dirty="0">
                <a:solidFill>
                  <a:prstClr val="black">
                    <a:lumMod val="75000"/>
                    <a:lumOff val="25000"/>
                  </a:prstClr>
                </a:solidFill>
                <a:latin typeface="Trebuchet MS" panose="020B0603020202020204"/>
              </a:rPr>
              <a:t>Los alumnos/as de 1º de ESO al finalizar las actividades</a:t>
            </a:r>
          </a:p>
          <a:p>
            <a:pPr marL="342900" lvl="0" indent="-342900" defTabSz="457200">
              <a:lnSpc>
                <a:spcPct val="100000"/>
              </a:lnSpc>
              <a:spcBef>
                <a:spcPts val="1000"/>
              </a:spcBef>
              <a:buClr>
                <a:srgbClr val="0F6FC6"/>
              </a:buClr>
              <a:buSzPct val="80000"/>
              <a:buFont typeface="Wingdings 3" charset="2"/>
              <a:buChar char=""/>
            </a:pPr>
            <a:endParaRPr lang="es-ES" sz="1800" dirty="0">
              <a:solidFill>
                <a:prstClr val="black">
                  <a:lumMod val="75000"/>
                  <a:lumOff val="25000"/>
                </a:prstClr>
              </a:solidFill>
              <a:latin typeface="Trebuchet MS" panose="020B0603020202020204"/>
            </a:endParaRPr>
          </a:p>
          <a:p>
            <a:pPr marL="0" lvl="0" indent="0" defTabSz="457200">
              <a:lnSpc>
                <a:spcPct val="100000"/>
              </a:lnSpc>
              <a:spcBef>
                <a:spcPts val="1000"/>
              </a:spcBef>
              <a:buClr>
                <a:srgbClr val="0F6FC6"/>
              </a:buClr>
              <a:buSzPct val="80000"/>
              <a:buNone/>
            </a:pPr>
            <a:r>
              <a:rPr lang="es-ES" sz="1800" dirty="0">
                <a:solidFill>
                  <a:prstClr val="black">
                    <a:lumMod val="75000"/>
                    <a:lumOff val="25000"/>
                  </a:prstClr>
                </a:solidFill>
                <a:latin typeface="Trebuchet MS" panose="020B0603020202020204"/>
              </a:rPr>
              <a:t>Memoria anual </a:t>
            </a:r>
          </a:p>
          <a:p>
            <a:pPr marL="342900" lvl="0" indent="-342900" defTabSz="457200">
              <a:lnSpc>
                <a:spcPct val="100000"/>
              </a:lnSpc>
              <a:spcBef>
                <a:spcPts val="1000"/>
              </a:spcBef>
              <a:buClr>
                <a:srgbClr val="0F6FC6"/>
              </a:buClr>
              <a:buSzPct val="80000"/>
              <a:buFont typeface="Wingdings 3" charset="2"/>
              <a:buChar char=""/>
            </a:pPr>
            <a:r>
              <a:rPr lang="es-ES" sz="1800" dirty="0">
                <a:solidFill>
                  <a:prstClr val="black">
                    <a:lumMod val="75000"/>
                    <a:lumOff val="25000"/>
                  </a:prstClr>
                </a:solidFill>
                <a:latin typeface="Trebuchet MS" panose="020B0603020202020204"/>
              </a:rPr>
              <a:t>Realizada por el/la educador/a social en colaboración del sanitario</a:t>
            </a:r>
          </a:p>
          <a:p>
            <a:pPr marL="342900" lvl="0" indent="-342900" defTabSz="457200">
              <a:lnSpc>
                <a:spcPct val="100000"/>
              </a:lnSpc>
              <a:spcBef>
                <a:spcPts val="1000"/>
              </a:spcBef>
              <a:buClr>
                <a:srgbClr val="0F6FC6"/>
              </a:buClr>
              <a:buSzPct val="80000"/>
              <a:buFont typeface="Wingdings 3" charset="2"/>
              <a:buChar char=""/>
            </a:pPr>
            <a:endParaRPr lang="es-ES" sz="1800" dirty="0">
              <a:solidFill>
                <a:prstClr val="black">
                  <a:lumMod val="75000"/>
                  <a:lumOff val="25000"/>
                </a:prstClr>
              </a:solidFill>
              <a:latin typeface="Trebuchet MS" panose="020B0603020202020204"/>
            </a:endParaRPr>
          </a:p>
          <a:p>
            <a:pPr marL="0" lvl="0" indent="0" defTabSz="457200">
              <a:lnSpc>
                <a:spcPct val="100000"/>
              </a:lnSpc>
              <a:spcBef>
                <a:spcPts val="1000"/>
              </a:spcBef>
              <a:buClr>
                <a:srgbClr val="0F6FC6"/>
              </a:buClr>
              <a:buSzPct val="80000"/>
              <a:buNone/>
            </a:pPr>
            <a:r>
              <a:rPr lang="es-ES" sz="1800" dirty="0">
                <a:solidFill>
                  <a:prstClr val="black">
                    <a:lumMod val="75000"/>
                    <a:lumOff val="25000"/>
                  </a:prstClr>
                </a:solidFill>
                <a:latin typeface="Trebuchet MS" panose="020B0603020202020204"/>
              </a:rPr>
              <a:t>Las encuesta y la memoria anual se enviarán a la siguiente dirección:</a:t>
            </a:r>
          </a:p>
          <a:p>
            <a:pPr marL="0" lvl="0" indent="0" defTabSz="457200">
              <a:lnSpc>
                <a:spcPct val="100000"/>
              </a:lnSpc>
              <a:spcBef>
                <a:spcPts val="1000"/>
              </a:spcBef>
              <a:buClr>
                <a:srgbClr val="0F6FC6"/>
              </a:buClr>
              <a:buSzPct val="80000"/>
              <a:buNone/>
            </a:pPr>
            <a:r>
              <a:rPr lang="es-ES" sz="1800" dirty="0">
                <a:solidFill>
                  <a:prstClr val="black">
                    <a:lumMod val="75000"/>
                    <a:lumOff val="25000"/>
                  </a:prstClr>
                </a:solidFill>
                <a:latin typeface="Trebuchet MS" panose="020B0603020202020204"/>
              </a:rPr>
              <a:t>    Dirección de Salud Pública-Proyecto Tabaco</a:t>
            </a:r>
          </a:p>
          <a:p>
            <a:pPr marL="0" lvl="0" indent="0" defTabSz="457200">
              <a:lnSpc>
                <a:spcPct val="100000"/>
              </a:lnSpc>
              <a:spcBef>
                <a:spcPts val="1000"/>
              </a:spcBef>
              <a:buClr>
                <a:srgbClr val="0F6FC6"/>
              </a:buClr>
              <a:buSzPct val="80000"/>
              <a:buNone/>
            </a:pPr>
            <a:r>
              <a:rPr lang="es-ES" sz="1800" dirty="0">
                <a:solidFill>
                  <a:prstClr val="black">
                    <a:lumMod val="75000"/>
                    <a:lumOff val="25000"/>
                  </a:prstClr>
                </a:solidFill>
                <a:latin typeface="Trebuchet MS" panose="020B0603020202020204"/>
              </a:rPr>
              <a:t>    Hospital Perpetuo Socorro-7ª Planta</a:t>
            </a:r>
          </a:p>
          <a:p>
            <a:pPr marL="0" lvl="0" indent="0" defTabSz="457200">
              <a:lnSpc>
                <a:spcPct val="100000"/>
              </a:lnSpc>
              <a:spcBef>
                <a:spcPts val="1000"/>
              </a:spcBef>
              <a:buClr>
                <a:srgbClr val="0F6FC6"/>
              </a:buClr>
              <a:buSzPct val="80000"/>
              <a:buNone/>
            </a:pPr>
            <a:r>
              <a:rPr lang="es-ES" sz="1800" dirty="0">
                <a:solidFill>
                  <a:prstClr val="black">
                    <a:lumMod val="75000"/>
                    <a:lumOff val="25000"/>
                  </a:prstClr>
                </a:solidFill>
                <a:latin typeface="Trebuchet MS" panose="020B0603020202020204"/>
              </a:rPr>
              <a:t>    c/Damián Téllez Lafuente s/n </a:t>
            </a:r>
          </a:p>
          <a:p>
            <a:pPr marL="0" lvl="0" indent="0" defTabSz="457200">
              <a:lnSpc>
                <a:spcPct val="100000"/>
              </a:lnSpc>
              <a:spcBef>
                <a:spcPts val="1000"/>
              </a:spcBef>
              <a:buClr>
                <a:srgbClr val="0F6FC6"/>
              </a:buClr>
              <a:buSzPct val="80000"/>
              <a:buNone/>
            </a:pPr>
            <a:r>
              <a:rPr lang="es-ES" sz="1800" dirty="0">
                <a:solidFill>
                  <a:prstClr val="black">
                    <a:lumMod val="75000"/>
                    <a:lumOff val="25000"/>
                  </a:prstClr>
                </a:solidFill>
                <a:latin typeface="Trebuchet MS" panose="020B0603020202020204"/>
              </a:rPr>
              <a:t>        06002 Badajoz</a:t>
            </a:r>
            <a:endParaRPr lang="es-ES" dirty="0"/>
          </a:p>
        </p:txBody>
      </p:sp>
    </p:spTree>
    <p:extLst>
      <p:ext uri="{BB962C8B-B14F-4D97-AF65-F5344CB8AC3E}">
        <p14:creationId xmlns:p14="http://schemas.microsoft.com/office/powerpoint/2010/main" val="31132372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51678" y="382385"/>
            <a:ext cx="10178322" cy="799301"/>
          </a:xfrm>
        </p:spPr>
        <p:txBody>
          <a:bodyPr/>
          <a:lstStyle/>
          <a:p>
            <a:pPr algn="ctr"/>
            <a:r>
              <a:rPr lang="es-ES" dirty="0"/>
              <a:t>MEMORIA ANUAL</a:t>
            </a:r>
          </a:p>
        </p:txBody>
      </p:sp>
      <p:sp>
        <p:nvSpPr>
          <p:cNvPr id="3" name="Marcador de contenido 2"/>
          <p:cNvSpPr>
            <a:spLocks noGrp="1"/>
          </p:cNvSpPr>
          <p:nvPr>
            <p:ph idx="1"/>
          </p:nvPr>
        </p:nvSpPr>
        <p:spPr>
          <a:xfrm>
            <a:off x="1251678" y="1477109"/>
            <a:ext cx="10178322" cy="5134706"/>
          </a:xfrm>
        </p:spPr>
        <p:txBody>
          <a:bodyPr/>
          <a:lstStyle/>
          <a:p>
            <a:pPr marL="342900" lvl="0" indent="-342900" defTabSz="457200">
              <a:lnSpc>
                <a:spcPct val="100000"/>
              </a:lnSpc>
              <a:spcBef>
                <a:spcPts val="1000"/>
              </a:spcBef>
              <a:buClr>
                <a:srgbClr val="0F6FC6"/>
              </a:buClr>
              <a:buSzPct val="80000"/>
              <a:buFont typeface="Wingdings 3" charset="2"/>
              <a:buChar char=""/>
            </a:pPr>
            <a:r>
              <a:rPr lang="es-ES" sz="1500" dirty="0">
                <a:solidFill>
                  <a:prstClr val="black">
                    <a:lumMod val="75000"/>
                    <a:lumOff val="25000"/>
                  </a:prstClr>
                </a:solidFill>
                <a:latin typeface="Trebuchet MS" panose="020B0603020202020204"/>
              </a:rPr>
              <a:t>CURSO ESCOLAR:</a:t>
            </a:r>
          </a:p>
          <a:p>
            <a:pPr marL="342900" lvl="0" indent="-342900" defTabSz="457200">
              <a:lnSpc>
                <a:spcPct val="100000"/>
              </a:lnSpc>
              <a:spcBef>
                <a:spcPts val="1000"/>
              </a:spcBef>
              <a:buClr>
                <a:srgbClr val="0F6FC6"/>
              </a:buClr>
              <a:buSzPct val="80000"/>
              <a:buFont typeface="Wingdings 3" charset="2"/>
              <a:buChar char=""/>
            </a:pPr>
            <a:endParaRPr lang="es-ES" sz="1500" dirty="0">
              <a:solidFill>
                <a:prstClr val="black">
                  <a:lumMod val="75000"/>
                  <a:lumOff val="25000"/>
                </a:prstClr>
              </a:solidFill>
              <a:latin typeface="Trebuchet MS" panose="020B0603020202020204"/>
            </a:endParaRPr>
          </a:p>
          <a:p>
            <a:pPr marL="342900" lvl="0" indent="-342900" defTabSz="457200">
              <a:lnSpc>
                <a:spcPct val="100000"/>
              </a:lnSpc>
              <a:spcBef>
                <a:spcPts val="1000"/>
              </a:spcBef>
              <a:buClr>
                <a:srgbClr val="0F6FC6"/>
              </a:buClr>
              <a:buSzPct val="80000"/>
              <a:buFont typeface="Wingdings 3" charset="2"/>
              <a:buChar char=""/>
            </a:pPr>
            <a:r>
              <a:rPr lang="es-ES" sz="1500" dirty="0">
                <a:solidFill>
                  <a:prstClr val="black">
                    <a:lumMod val="75000"/>
                    <a:lumOff val="25000"/>
                  </a:prstClr>
                </a:solidFill>
                <a:latin typeface="Trebuchet MS" panose="020B0603020202020204"/>
              </a:rPr>
              <a:t>NOMBRE DEL/DE LOS CENTRO/S DOCENTE/S:</a:t>
            </a:r>
          </a:p>
          <a:p>
            <a:pPr marL="342900" lvl="0" indent="-342900" defTabSz="457200">
              <a:lnSpc>
                <a:spcPct val="100000"/>
              </a:lnSpc>
              <a:spcBef>
                <a:spcPts val="1000"/>
              </a:spcBef>
              <a:buClr>
                <a:srgbClr val="0F6FC6"/>
              </a:buClr>
              <a:buSzPct val="80000"/>
              <a:buFont typeface="Wingdings 3" charset="2"/>
              <a:buChar char=""/>
            </a:pPr>
            <a:endParaRPr lang="es-ES" sz="1500" dirty="0">
              <a:solidFill>
                <a:prstClr val="black">
                  <a:lumMod val="75000"/>
                  <a:lumOff val="25000"/>
                </a:prstClr>
              </a:solidFill>
              <a:latin typeface="Trebuchet MS" panose="020B0603020202020204"/>
            </a:endParaRPr>
          </a:p>
          <a:p>
            <a:pPr marL="342900" lvl="0" indent="-342900" defTabSz="457200">
              <a:lnSpc>
                <a:spcPct val="100000"/>
              </a:lnSpc>
              <a:spcBef>
                <a:spcPts val="1000"/>
              </a:spcBef>
              <a:buClr>
                <a:srgbClr val="0F6FC6"/>
              </a:buClr>
              <a:buSzPct val="80000"/>
              <a:buFont typeface="Wingdings 3" charset="2"/>
              <a:buChar char=""/>
            </a:pPr>
            <a:r>
              <a:rPr lang="es-ES" sz="1500" dirty="0">
                <a:solidFill>
                  <a:prstClr val="black">
                    <a:lumMod val="75000"/>
                    <a:lumOff val="25000"/>
                  </a:prstClr>
                </a:solidFill>
                <a:latin typeface="Trebuchet MS" panose="020B0603020202020204"/>
              </a:rPr>
              <a:t>NOMBRE DEL CENTRO DE SALUD:</a:t>
            </a:r>
          </a:p>
          <a:p>
            <a:pPr marL="342900" lvl="0" indent="-342900" defTabSz="457200">
              <a:lnSpc>
                <a:spcPct val="100000"/>
              </a:lnSpc>
              <a:spcBef>
                <a:spcPts val="1000"/>
              </a:spcBef>
              <a:buClr>
                <a:srgbClr val="0F6FC6"/>
              </a:buClr>
              <a:buSzPct val="80000"/>
              <a:buFont typeface="Wingdings 3" charset="2"/>
              <a:buChar char=""/>
            </a:pPr>
            <a:endParaRPr lang="es-ES" sz="1500" dirty="0">
              <a:solidFill>
                <a:prstClr val="black">
                  <a:lumMod val="75000"/>
                  <a:lumOff val="25000"/>
                </a:prstClr>
              </a:solidFill>
              <a:latin typeface="Trebuchet MS" panose="020B0603020202020204"/>
            </a:endParaRPr>
          </a:p>
          <a:p>
            <a:pPr marL="342900" lvl="0" indent="-342900" defTabSz="457200">
              <a:lnSpc>
                <a:spcPct val="100000"/>
              </a:lnSpc>
              <a:spcBef>
                <a:spcPts val="1000"/>
              </a:spcBef>
              <a:buClr>
                <a:srgbClr val="0F6FC6"/>
              </a:buClr>
              <a:buSzPct val="80000"/>
              <a:buFont typeface="Wingdings 3" charset="2"/>
              <a:buChar char=""/>
            </a:pPr>
            <a:r>
              <a:rPr lang="es-ES" sz="1500" dirty="0">
                <a:solidFill>
                  <a:prstClr val="black">
                    <a:lumMod val="75000"/>
                    <a:lumOff val="25000"/>
                  </a:prstClr>
                </a:solidFill>
                <a:latin typeface="Trebuchet MS" panose="020B0603020202020204"/>
              </a:rPr>
              <a:t>CONSULTORIO LOCAL (SI PROCEDE):</a:t>
            </a:r>
          </a:p>
          <a:p>
            <a:pPr marL="342900" lvl="0" indent="-342900" defTabSz="457200">
              <a:lnSpc>
                <a:spcPct val="100000"/>
              </a:lnSpc>
              <a:spcBef>
                <a:spcPts val="1000"/>
              </a:spcBef>
              <a:buClr>
                <a:srgbClr val="0F6FC6"/>
              </a:buClr>
              <a:buSzPct val="80000"/>
              <a:buFont typeface="Wingdings 3" charset="2"/>
              <a:buChar char=""/>
            </a:pPr>
            <a:endParaRPr lang="es-ES" sz="1500" dirty="0">
              <a:solidFill>
                <a:prstClr val="black">
                  <a:lumMod val="75000"/>
                  <a:lumOff val="25000"/>
                </a:prstClr>
              </a:solidFill>
              <a:latin typeface="Trebuchet MS" panose="020B0603020202020204"/>
            </a:endParaRPr>
          </a:p>
          <a:p>
            <a:pPr marL="342900" lvl="0" indent="-342900" defTabSz="457200">
              <a:lnSpc>
                <a:spcPct val="100000"/>
              </a:lnSpc>
              <a:spcBef>
                <a:spcPts val="1000"/>
              </a:spcBef>
              <a:buClr>
                <a:srgbClr val="0F6FC6"/>
              </a:buClr>
              <a:buSzPct val="80000"/>
              <a:buFont typeface="Wingdings 3" charset="2"/>
              <a:buChar char=""/>
            </a:pPr>
            <a:r>
              <a:rPr lang="es-ES" sz="1500" dirty="0">
                <a:solidFill>
                  <a:prstClr val="black">
                    <a:lumMod val="75000"/>
                    <a:lumOff val="25000"/>
                  </a:prstClr>
                </a:solidFill>
                <a:latin typeface="Trebuchet MS" panose="020B0603020202020204"/>
              </a:rPr>
              <a:t>NOMBRE Y APELLIDOS DE LAS PERSONAS RESPONSABLES:</a:t>
            </a:r>
          </a:p>
          <a:p>
            <a:pPr marL="342900" lvl="0" indent="-342900" defTabSz="457200">
              <a:lnSpc>
                <a:spcPct val="100000"/>
              </a:lnSpc>
              <a:spcBef>
                <a:spcPts val="1000"/>
              </a:spcBef>
              <a:buClr>
                <a:srgbClr val="0F6FC6"/>
              </a:buClr>
              <a:buSzPct val="80000"/>
              <a:buFont typeface="Wingdings 3" charset="2"/>
              <a:buChar char=""/>
            </a:pPr>
            <a:endParaRPr lang="es-ES" sz="1500" dirty="0">
              <a:solidFill>
                <a:prstClr val="black">
                  <a:lumMod val="75000"/>
                  <a:lumOff val="25000"/>
                </a:prstClr>
              </a:solidFill>
              <a:latin typeface="Trebuchet MS" panose="020B0603020202020204"/>
            </a:endParaRPr>
          </a:p>
          <a:p>
            <a:pPr marL="0" lvl="0" indent="0" defTabSz="457200">
              <a:lnSpc>
                <a:spcPct val="100000"/>
              </a:lnSpc>
              <a:spcBef>
                <a:spcPts val="1000"/>
              </a:spcBef>
              <a:buClr>
                <a:srgbClr val="0F6FC6"/>
              </a:buClr>
              <a:buSzPct val="80000"/>
              <a:buNone/>
            </a:pPr>
            <a:r>
              <a:rPr lang="es-ES" sz="1500" dirty="0">
                <a:solidFill>
                  <a:prstClr val="black">
                    <a:lumMod val="75000"/>
                    <a:lumOff val="25000"/>
                  </a:prstClr>
                </a:solidFill>
                <a:latin typeface="Trebuchet MS" panose="020B0603020202020204"/>
              </a:rPr>
              <a:t>     *Centro de salud/consultorio local:</a:t>
            </a:r>
          </a:p>
          <a:p>
            <a:pPr marL="0" lvl="0" indent="0" defTabSz="457200">
              <a:lnSpc>
                <a:spcPct val="100000"/>
              </a:lnSpc>
              <a:spcBef>
                <a:spcPts val="1000"/>
              </a:spcBef>
              <a:buClr>
                <a:srgbClr val="0F6FC6"/>
              </a:buClr>
              <a:buSzPct val="80000"/>
              <a:buNone/>
            </a:pPr>
            <a:r>
              <a:rPr lang="es-ES" sz="1500" dirty="0">
                <a:solidFill>
                  <a:prstClr val="black">
                    <a:lumMod val="75000"/>
                    <a:lumOff val="25000"/>
                  </a:prstClr>
                </a:solidFill>
                <a:latin typeface="Trebuchet MS" panose="020B0603020202020204"/>
              </a:rPr>
              <a:t>     *Centro docente:</a:t>
            </a:r>
          </a:p>
          <a:p>
            <a:pPr marL="0" lvl="0" indent="0" defTabSz="457200">
              <a:lnSpc>
                <a:spcPct val="100000"/>
              </a:lnSpc>
              <a:spcBef>
                <a:spcPts val="1000"/>
              </a:spcBef>
              <a:buClr>
                <a:srgbClr val="0F6FC6"/>
              </a:buClr>
              <a:buSzPct val="80000"/>
              <a:buNone/>
            </a:pPr>
            <a:endParaRPr lang="es-ES" sz="1500" dirty="0">
              <a:solidFill>
                <a:prstClr val="black">
                  <a:lumMod val="75000"/>
                  <a:lumOff val="25000"/>
                </a:prstClr>
              </a:solidFill>
              <a:latin typeface="Trebuchet MS" panose="020B0603020202020204"/>
            </a:endParaRPr>
          </a:p>
          <a:p>
            <a:pPr marL="342900" lvl="0" indent="-342900" defTabSz="457200">
              <a:lnSpc>
                <a:spcPct val="100000"/>
              </a:lnSpc>
              <a:spcBef>
                <a:spcPts val="1000"/>
              </a:spcBef>
              <a:buClr>
                <a:srgbClr val="0F6FC6"/>
              </a:buClr>
              <a:buSzPct val="80000"/>
              <a:buFont typeface="Wingdings 3" charset="2"/>
              <a:buChar char=""/>
            </a:pPr>
            <a:r>
              <a:rPr lang="es-ES" sz="1500" dirty="0">
                <a:solidFill>
                  <a:prstClr val="black">
                    <a:lumMod val="75000"/>
                    <a:lumOff val="25000"/>
                  </a:prstClr>
                </a:solidFill>
                <a:latin typeface="Trebuchet MS" panose="020B0603020202020204"/>
              </a:rPr>
              <a:t>NÚMERO DE PARTICIPANTES:</a:t>
            </a:r>
            <a:endParaRPr lang="es-ES" dirty="0"/>
          </a:p>
        </p:txBody>
      </p:sp>
    </p:spTree>
    <p:extLst>
      <p:ext uri="{BB962C8B-B14F-4D97-AF65-F5344CB8AC3E}">
        <p14:creationId xmlns:p14="http://schemas.microsoft.com/office/powerpoint/2010/main" val="26556970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51678" y="382385"/>
            <a:ext cx="10178322" cy="827437"/>
          </a:xfrm>
        </p:spPr>
        <p:txBody>
          <a:bodyPr>
            <a:normAutofit/>
          </a:bodyPr>
          <a:lstStyle/>
          <a:p>
            <a:pPr algn="ctr"/>
            <a:r>
              <a:rPr lang="es-ES" dirty="0"/>
              <a:t>Memoria anual</a:t>
            </a:r>
          </a:p>
        </p:txBody>
      </p:sp>
      <p:sp>
        <p:nvSpPr>
          <p:cNvPr id="3" name="Marcador de contenido 2"/>
          <p:cNvSpPr>
            <a:spLocks noGrp="1"/>
          </p:cNvSpPr>
          <p:nvPr>
            <p:ph idx="1"/>
          </p:nvPr>
        </p:nvSpPr>
        <p:spPr>
          <a:xfrm>
            <a:off x="1251678" y="1448972"/>
            <a:ext cx="10178322" cy="5120639"/>
          </a:xfrm>
        </p:spPr>
        <p:txBody>
          <a:bodyPr/>
          <a:lstStyle/>
          <a:p>
            <a:pPr marL="342900" lvl="0" indent="-342900" defTabSz="457200">
              <a:lnSpc>
                <a:spcPct val="100000"/>
              </a:lnSpc>
              <a:spcBef>
                <a:spcPts val="1000"/>
              </a:spcBef>
              <a:buClr>
                <a:srgbClr val="0F6FC6"/>
              </a:buClr>
              <a:buSzPct val="80000"/>
              <a:buFont typeface="Wingdings 3" charset="2"/>
              <a:buChar char=""/>
            </a:pPr>
            <a:r>
              <a:rPr lang="es-ES" sz="1800" dirty="0">
                <a:solidFill>
                  <a:prstClr val="black">
                    <a:lumMod val="75000"/>
                    <a:lumOff val="25000"/>
                  </a:prstClr>
                </a:solidFill>
                <a:latin typeface="Trebuchet MS" panose="020B0603020202020204"/>
              </a:rPr>
              <a:t>SEÑALA LAS ACTIVIDADES QUE SE HAN REALIZADO:</a:t>
            </a:r>
          </a:p>
          <a:p>
            <a:pPr marL="0" lvl="0" indent="0" defTabSz="457200">
              <a:lnSpc>
                <a:spcPct val="100000"/>
              </a:lnSpc>
              <a:spcBef>
                <a:spcPts val="1000"/>
              </a:spcBef>
              <a:buClr>
                <a:srgbClr val="0F6FC6"/>
              </a:buClr>
              <a:buSzPct val="80000"/>
              <a:buNone/>
            </a:pPr>
            <a:endParaRPr lang="es-ES" sz="1800" dirty="0">
              <a:solidFill>
                <a:prstClr val="black">
                  <a:lumMod val="75000"/>
                  <a:lumOff val="25000"/>
                </a:prstClr>
              </a:solidFill>
              <a:latin typeface="Trebuchet MS" panose="020B0603020202020204"/>
            </a:endParaRPr>
          </a:p>
          <a:p>
            <a:pPr marL="0" lvl="0" indent="0" defTabSz="457200">
              <a:lnSpc>
                <a:spcPct val="100000"/>
              </a:lnSpc>
              <a:spcBef>
                <a:spcPts val="1000"/>
              </a:spcBef>
              <a:buClr>
                <a:srgbClr val="0F6FC6"/>
              </a:buClr>
              <a:buSzPct val="80000"/>
              <a:buNone/>
            </a:pPr>
            <a:r>
              <a:rPr lang="es-ES" sz="1800" dirty="0">
                <a:solidFill>
                  <a:prstClr val="black">
                    <a:lumMod val="75000"/>
                    <a:lumOff val="25000"/>
                  </a:prstClr>
                </a:solidFill>
                <a:latin typeface="Trebuchet MS" panose="020B0603020202020204"/>
              </a:rPr>
              <a:t>*Jornada para 6º de Educación Primaria: </a:t>
            </a:r>
          </a:p>
          <a:p>
            <a:pPr marL="0" lvl="0" indent="0" defTabSz="457200">
              <a:lnSpc>
                <a:spcPct val="100000"/>
              </a:lnSpc>
              <a:spcBef>
                <a:spcPts val="1000"/>
              </a:spcBef>
              <a:buClr>
                <a:srgbClr val="0F6FC6"/>
              </a:buClr>
              <a:buSzPct val="80000"/>
              <a:buNone/>
            </a:pPr>
            <a:r>
              <a:rPr lang="es-ES" sz="1800" dirty="0">
                <a:solidFill>
                  <a:prstClr val="black">
                    <a:lumMod val="75000"/>
                    <a:lumOff val="25000"/>
                  </a:prstClr>
                </a:solidFill>
                <a:latin typeface="Trebuchet MS" panose="020B0603020202020204"/>
              </a:rPr>
              <a:t>-Ponencia efectos del tabaco</a:t>
            </a:r>
          </a:p>
          <a:p>
            <a:pPr marL="0" lvl="0" indent="0" defTabSz="457200">
              <a:lnSpc>
                <a:spcPct val="100000"/>
              </a:lnSpc>
              <a:spcBef>
                <a:spcPts val="1000"/>
              </a:spcBef>
              <a:buClr>
                <a:srgbClr val="0F6FC6"/>
              </a:buClr>
              <a:buSzPct val="80000"/>
              <a:buNone/>
            </a:pPr>
            <a:r>
              <a:rPr lang="es-ES" sz="1800" dirty="0">
                <a:solidFill>
                  <a:prstClr val="black">
                    <a:lumMod val="75000"/>
                    <a:lumOff val="25000"/>
                  </a:prstClr>
                </a:solidFill>
                <a:latin typeface="Trebuchet MS" panose="020B0603020202020204"/>
              </a:rPr>
              <a:t>-Actividad PTSC</a:t>
            </a:r>
          </a:p>
          <a:p>
            <a:pPr marL="0" lvl="0" indent="0" defTabSz="457200">
              <a:lnSpc>
                <a:spcPct val="100000"/>
              </a:lnSpc>
              <a:spcBef>
                <a:spcPts val="1000"/>
              </a:spcBef>
              <a:buClr>
                <a:srgbClr val="0F6FC6"/>
              </a:buClr>
              <a:buSzPct val="80000"/>
              <a:buNone/>
            </a:pPr>
            <a:r>
              <a:rPr lang="es-ES" sz="1800" dirty="0">
                <a:solidFill>
                  <a:prstClr val="black">
                    <a:lumMod val="75000"/>
                    <a:lumOff val="25000"/>
                  </a:prstClr>
                </a:solidFill>
                <a:latin typeface="Trebuchet MS" panose="020B0603020202020204"/>
              </a:rPr>
              <a:t>-Testimonio de iguales</a:t>
            </a:r>
          </a:p>
          <a:p>
            <a:pPr marL="0" lvl="0" indent="0" defTabSz="457200">
              <a:lnSpc>
                <a:spcPct val="100000"/>
              </a:lnSpc>
              <a:spcBef>
                <a:spcPts val="1000"/>
              </a:spcBef>
              <a:buClr>
                <a:srgbClr val="0F6FC6"/>
              </a:buClr>
              <a:buSzPct val="80000"/>
              <a:buNone/>
            </a:pPr>
            <a:endParaRPr lang="es-ES" sz="1800" dirty="0">
              <a:solidFill>
                <a:prstClr val="black">
                  <a:lumMod val="75000"/>
                  <a:lumOff val="25000"/>
                </a:prstClr>
              </a:solidFill>
              <a:latin typeface="Trebuchet MS" panose="020B0603020202020204"/>
            </a:endParaRPr>
          </a:p>
          <a:p>
            <a:pPr marL="0" lvl="0" indent="0" defTabSz="457200">
              <a:lnSpc>
                <a:spcPct val="100000"/>
              </a:lnSpc>
              <a:spcBef>
                <a:spcPts val="1000"/>
              </a:spcBef>
              <a:buClr>
                <a:srgbClr val="0F6FC6"/>
              </a:buClr>
              <a:buSzPct val="80000"/>
              <a:buNone/>
            </a:pPr>
            <a:r>
              <a:rPr lang="es-ES" sz="1800" dirty="0">
                <a:solidFill>
                  <a:prstClr val="black">
                    <a:lumMod val="75000"/>
                    <a:lumOff val="25000"/>
                  </a:prstClr>
                </a:solidFill>
                <a:latin typeface="Trebuchet MS" panose="020B0603020202020204"/>
              </a:rPr>
              <a:t>*Actividades para 1º de Educación Secundaria:</a:t>
            </a:r>
          </a:p>
          <a:p>
            <a:pPr marL="0" lvl="0" indent="0" defTabSz="457200">
              <a:lnSpc>
                <a:spcPct val="100000"/>
              </a:lnSpc>
              <a:spcBef>
                <a:spcPts val="1000"/>
              </a:spcBef>
              <a:buClr>
                <a:srgbClr val="0F6FC6"/>
              </a:buClr>
              <a:buSzPct val="80000"/>
              <a:buNone/>
            </a:pPr>
            <a:r>
              <a:rPr lang="es-ES" sz="1800" dirty="0">
                <a:solidFill>
                  <a:prstClr val="black">
                    <a:lumMod val="75000"/>
                    <a:lumOff val="25000"/>
                  </a:prstClr>
                </a:solidFill>
                <a:latin typeface="Trebuchet MS" panose="020B0603020202020204"/>
              </a:rPr>
              <a:t>-Sesiones de presión de grupo</a:t>
            </a:r>
          </a:p>
          <a:p>
            <a:pPr marL="0" lvl="0" indent="0" defTabSz="457200">
              <a:lnSpc>
                <a:spcPct val="100000"/>
              </a:lnSpc>
              <a:spcBef>
                <a:spcPts val="1000"/>
              </a:spcBef>
              <a:buClr>
                <a:srgbClr val="0F6FC6"/>
              </a:buClr>
              <a:buSzPct val="80000"/>
              <a:buNone/>
            </a:pPr>
            <a:r>
              <a:rPr lang="es-ES" sz="1800" dirty="0">
                <a:solidFill>
                  <a:prstClr val="black">
                    <a:lumMod val="75000"/>
                    <a:lumOff val="25000"/>
                  </a:prstClr>
                </a:solidFill>
                <a:latin typeface="Trebuchet MS" panose="020B0603020202020204"/>
              </a:rPr>
              <a:t> -Taller efectos del tabaco</a:t>
            </a:r>
          </a:p>
          <a:p>
            <a:pPr marL="0" lvl="0" indent="0" defTabSz="457200">
              <a:lnSpc>
                <a:spcPct val="100000"/>
              </a:lnSpc>
              <a:spcBef>
                <a:spcPts val="1000"/>
              </a:spcBef>
              <a:buClr>
                <a:srgbClr val="0F6FC6"/>
              </a:buClr>
              <a:buSzPct val="80000"/>
              <a:buNone/>
            </a:pPr>
            <a:r>
              <a:rPr lang="es-ES" sz="1800" dirty="0">
                <a:solidFill>
                  <a:prstClr val="black">
                    <a:lumMod val="75000"/>
                    <a:lumOff val="25000"/>
                  </a:prstClr>
                </a:solidFill>
                <a:latin typeface="Trebuchet MS" panose="020B0603020202020204"/>
              </a:rPr>
              <a:t>-Concurso de carteles</a:t>
            </a:r>
            <a:endParaRPr lang="es-ES" dirty="0"/>
          </a:p>
        </p:txBody>
      </p:sp>
    </p:spTree>
    <p:extLst>
      <p:ext uri="{BB962C8B-B14F-4D97-AF65-F5344CB8AC3E}">
        <p14:creationId xmlns:p14="http://schemas.microsoft.com/office/powerpoint/2010/main" val="119418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51678" y="382385"/>
            <a:ext cx="10178322" cy="925910"/>
          </a:xfrm>
        </p:spPr>
        <p:txBody>
          <a:bodyPr/>
          <a:lstStyle/>
          <a:p>
            <a:pPr algn="ctr"/>
            <a:r>
              <a:rPr lang="es-ES" dirty="0"/>
              <a:t>Memoria anual</a:t>
            </a:r>
          </a:p>
        </p:txBody>
      </p:sp>
      <p:sp>
        <p:nvSpPr>
          <p:cNvPr id="3" name="Marcador de contenido 2"/>
          <p:cNvSpPr>
            <a:spLocks noGrp="1"/>
          </p:cNvSpPr>
          <p:nvPr>
            <p:ph idx="1"/>
          </p:nvPr>
        </p:nvSpPr>
        <p:spPr>
          <a:xfrm>
            <a:off x="1251678" y="1533379"/>
            <a:ext cx="10178322" cy="5092504"/>
          </a:xfrm>
        </p:spPr>
        <p:txBody>
          <a:bodyPr/>
          <a:lstStyle/>
          <a:p>
            <a:pPr marL="342900" lvl="0" indent="-342900" defTabSz="457200">
              <a:lnSpc>
                <a:spcPct val="100000"/>
              </a:lnSpc>
              <a:spcBef>
                <a:spcPts val="1000"/>
              </a:spcBef>
              <a:buClr>
                <a:srgbClr val="0F6FC6"/>
              </a:buClr>
              <a:buSzPct val="80000"/>
              <a:buFont typeface="Wingdings 3" charset="2"/>
              <a:buChar char=""/>
            </a:pPr>
            <a:r>
              <a:rPr lang="es-ES" sz="1800" dirty="0">
                <a:solidFill>
                  <a:prstClr val="black">
                    <a:lumMod val="75000"/>
                    <a:lumOff val="25000"/>
                  </a:prstClr>
                </a:solidFill>
                <a:latin typeface="Trebuchet MS" panose="020B0603020202020204"/>
              </a:rPr>
              <a:t>ALGUNA ACTIVIDAD MÁS DESARROLLADA:</a:t>
            </a:r>
          </a:p>
          <a:p>
            <a:pPr marL="342900" lvl="0" indent="-342900" defTabSz="457200">
              <a:lnSpc>
                <a:spcPct val="100000"/>
              </a:lnSpc>
              <a:spcBef>
                <a:spcPts val="1000"/>
              </a:spcBef>
              <a:buClr>
                <a:srgbClr val="0F6FC6"/>
              </a:buClr>
              <a:buSzPct val="80000"/>
              <a:buFont typeface="Wingdings 3" charset="2"/>
              <a:buChar char=""/>
            </a:pPr>
            <a:endParaRPr lang="es-ES" sz="1800" dirty="0">
              <a:solidFill>
                <a:prstClr val="black">
                  <a:lumMod val="75000"/>
                  <a:lumOff val="25000"/>
                </a:prstClr>
              </a:solidFill>
              <a:latin typeface="Trebuchet MS" panose="020B0603020202020204"/>
            </a:endParaRPr>
          </a:p>
          <a:p>
            <a:pPr marL="342900" lvl="0" indent="-342900" defTabSz="457200">
              <a:lnSpc>
                <a:spcPct val="100000"/>
              </a:lnSpc>
              <a:spcBef>
                <a:spcPts val="1000"/>
              </a:spcBef>
              <a:buClr>
                <a:srgbClr val="0F6FC6"/>
              </a:buClr>
              <a:buSzPct val="80000"/>
              <a:buFont typeface="Wingdings 3" charset="2"/>
              <a:buChar char=""/>
            </a:pPr>
            <a:endParaRPr lang="es-ES" sz="1800" dirty="0">
              <a:solidFill>
                <a:prstClr val="black">
                  <a:lumMod val="75000"/>
                  <a:lumOff val="25000"/>
                </a:prstClr>
              </a:solidFill>
              <a:latin typeface="Trebuchet MS" panose="020B0603020202020204"/>
            </a:endParaRPr>
          </a:p>
          <a:p>
            <a:pPr marL="342900" lvl="0" indent="-342900" defTabSz="457200">
              <a:lnSpc>
                <a:spcPct val="100000"/>
              </a:lnSpc>
              <a:spcBef>
                <a:spcPts val="1000"/>
              </a:spcBef>
              <a:buClr>
                <a:srgbClr val="0F6FC6"/>
              </a:buClr>
              <a:buSzPct val="80000"/>
              <a:buFont typeface="Wingdings 3" charset="2"/>
              <a:buChar char=""/>
            </a:pPr>
            <a:r>
              <a:rPr lang="es-ES" sz="1800" dirty="0">
                <a:solidFill>
                  <a:prstClr val="black">
                    <a:lumMod val="75000"/>
                    <a:lumOff val="25000"/>
                  </a:prstClr>
                </a:solidFill>
                <a:latin typeface="Trebuchet MS" panose="020B0603020202020204"/>
              </a:rPr>
              <a:t>DIFICULTADES ENCONTRADAS:</a:t>
            </a:r>
          </a:p>
          <a:p>
            <a:pPr marL="342900" lvl="0" indent="-342900" defTabSz="457200">
              <a:lnSpc>
                <a:spcPct val="100000"/>
              </a:lnSpc>
              <a:spcBef>
                <a:spcPts val="1000"/>
              </a:spcBef>
              <a:buClr>
                <a:srgbClr val="0F6FC6"/>
              </a:buClr>
              <a:buSzPct val="80000"/>
              <a:buFont typeface="Wingdings 3" charset="2"/>
              <a:buChar char=""/>
            </a:pPr>
            <a:endParaRPr lang="es-ES" sz="1800" dirty="0">
              <a:solidFill>
                <a:prstClr val="black">
                  <a:lumMod val="75000"/>
                  <a:lumOff val="25000"/>
                </a:prstClr>
              </a:solidFill>
              <a:latin typeface="Trebuchet MS" panose="020B0603020202020204"/>
            </a:endParaRPr>
          </a:p>
          <a:p>
            <a:pPr marL="342900" lvl="0" indent="-342900" defTabSz="457200">
              <a:lnSpc>
                <a:spcPct val="100000"/>
              </a:lnSpc>
              <a:spcBef>
                <a:spcPts val="1000"/>
              </a:spcBef>
              <a:buClr>
                <a:srgbClr val="0F6FC6"/>
              </a:buClr>
              <a:buSzPct val="80000"/>
              <a:buFont typeface="Wingdings 3" charset="2"/>
              <a:buChar char=""/>
            </a:pPr>
            <a:endParaRPr lang="es-ES" sz="1800" dirty="0">
              <a:solidFill>
                <a:prstClr val="black">
                  <a:lumMod val="75000"/>
                  <a:lumOff val="25000"/>
                </a:prstClr>
              </a:solidFill>
              <a:latin typeface="Trebuchet MS" panose="020B0603020202020204"/>
            </a:endParaRPr>
          </a:p>
          <a:p>
            <a:pPr marL="342900" lvl="0" indent="-342900" defTabSz="457200">
              <a:lnSpc>
                <a:spcPct val="100000"/>
              </a:lnSpc>
              <a:spcBef>
                <a:spcPts val="1000"/>
              </a:spcBef>
              <a:buClr>
                <a:srgbClr val="0F6FC6"/>
              </a:buClr>
              <a:buSzPct val="80000"/>
              <a:buFont typeface="Wingdings 3" charset="2"/>
              <a:buChar char=""/>
            </a:pPr>
            <a:r>
              <a:rPr lang="es-ES" sz="1800" dirty="0">
                <a:solidFill>
                  <a:prstClr val="black">
                    <a:lumMod val="75000"/>
                    <a:lumOff val="25000"/>
                  </a:prstClr>
                </a:solidFill>
                <a:latin typeface="Trebuchet MS" panose="020B0603020202020204"/>
              </a:rPr>
              <a:t>PROPUESTAS DE MEJORA:</a:t>
            </a:r>
          </a:p>
          <a:p>
            <a:endParaRPr lang="es-ES" dirty="0"/>
          </a:p>
        </p:txBody>
      </p:sp>
    </p:spTree>
    <p:extLst>
      <p:ext uri="{BB962C8B-B14F-4D97-AF65-F5344CB8AC3E}">
        <p14:creationId xmlns:p14="http://schemas.microsoft.com/office/powerpoint/2010/main" val="238190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 y="102871"/>
            <a:ext cx="11788726" cy="6631158"/>
          </a:xfrm>
          <a:prstGeom prst="rect">
            <a:avLst/>
          </a:prstGeom>
        </p:spPr>
      </p:pic>
      <p:sp>
        <p:nvSpPr>
          <p:cNvPr id="5" name="Rectángulo 4"/>
          <p:cNvSpPr/>
          <p:nvPr/>
        </p:nvSpPr>
        <p:spPr>
          <a:xfrm>
            <a:off x="168812" y="140676"/>
            <a:ext cx="11802794" cy="6593353"/>
          </a:xfrm>
          <a:prstGeom prst="rect">
            <a:avLst/>
          </a:prstGeom>
          <a:solidFill>
            <a:schemeClr val="tx2">
              <a:lumMod val="20000"/>
              <a:lumOff val="80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6" name="Título 5"/>
          <p:cNvSpPr>
            <a:spLocks noGrp="1"/>
          </p:cNvSpPr>
          <p:nvPr>
            <p:ph type="title"/>
          </p:nvPr>
        </p:nvSpPr>
        <p:spPr>
          <a:xfrm>
            <a:off x="1153204" y="2773892"/>
            <a:ext cx="10178322" cy="1492132"/>
          </a:xfrm>
        </p:spPr>
        <p:txBody>
          <a:bodyPr/>
          <a:lstStyle/>
          <a:p>
            <a:pPr algn="ctr"/>
            <a:r>
              <a:rPr lang="es-ES" dirty="0"/>
              <a:t>Practicar el proyecto</a:t>
            </a:r>
          </a:p>
        </p:txBody>
      </p:sp>
    </p:spTree>
    <p:extLst>
      <p:ext uri="{BB962C8B-B14F-4D97-AF65-F5344CB8AC3E}">
        <p14:creationId xmlns:p14="http://schemas.microsoft.com/office/powerpoint/2010/main" val="11392824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51678" y="382385"/>
            <a:ext cx="10178322" cy="813369"/>
          </a:xfrm>
        </p:spPr>
        <p:txBody>
          <a:bodyPr/>
          <a:lstStyle/>
          <a:p>
            <a:pPr algn="ctr"/>
            <a:r>
              <a:rPr lang="es-ES" dirty="0"/>
              <a:t>fases</a:t>
            </a:r>
          </a:p>
        </p:txBody>
      </p:sp>
      <p:sp>
        <p:nvSpPr>
          <p:cNvPr id="4" name="Marcador de contenido 3"/>
          <p:cNvSpPr>
            <a:spLocks noGrp="1"/>
          </p:cNvSpPr>
          <p:nvPr>
            <p:ph sz="half" idx="1"/>
          </p:nvPr>
        </p:nvSpPr>
        <p:spPr>
          <a:xfrm>
            <a:off x="1257300" y="1674055"/>
            <a:ext cx="4800600" cy="4867422"/>
          </a:xfrm>
        </p:spPr>
        <p:txBody>
          <a:bodyPr/>
          <a:lstStyle/>
          <a:p>
            <a:pPr marL="0" lvl="0" indent="0" algn="ctr" defTabSz="457200">
              <a:lnSpc>
                <a:spcPct val="100000"/>
              </a:lnSpc>
              <a:spcBef>
                <a:spcPts val="1000"/>
              </a:spcBef>
              <a:buClr>
                <a:srgbClr val="0F6FC6"/>
              </a:buClr>
              <a:buSzPct val="80000"/>
              <a:buNone/>
            </a:pPr>
            <a:r>
              <a:rPr lang="es-ES" sz="1800" dirty="0">
                <a:solidFill>
                  <a:prstClr val="black">
                    <a:lumMod val="75000"/>
                    <a:lumOff val="25000"/>
                  </a:prstClr>
                </a:solidFill>
                <a:latin typeface="Trebuchet MS" panose="020B0603020202020204"/>
              </a:rPr>
              <a:t>FASE 6º EP</a:t>
            </a:r>
          </a:p>
          <a:p>
            <a:pPr marL="0" lvl="0" indent="0" algn="ctr" defTabSz="457200">
              <a:lnSpc>
                <a:spcPct val="100000"/>
              </a:lnSpc>
              <a:spcBef>
                <a:spcPts val="1000"/>
              </a:spcBef>
              <a:buClr>
                <a:srgbClr val="0F6FC6"/>
              </a:buClr>
              <a:buSzPct val="80000"/>
              <a:buNone/>
            </a:pPr>
            <a:endParaRPr lang="es-ES" sz="1800" dirty="0">
              <a:solidFill>
                <a:prstClr val="black">
                  <a:lumMod val="75000"/>
                  <a:lumOff val="25000"/>
                </a:prstClr>
              </a:solidFill>
              <a:latin typeface="Trebuchet MS" panose="020B0603020202020204"/>
            </a:endParaRPr>
          </a:p>
          <a:p>
            <a:pPr marL="0" lvl="0" indent="0" algn="ctr" defTabSz="457200">
              <a:lnSpc>
                <a:spcPct val="100000"/>
              </a:lnSpc>
              <a:spcBef>
                <a:spcPts val="1000"/>
              </a:spcBef>
              <a:buClr>
                <a:srgbClr val="0F6FC6"/>
              </a:buClr>
              <a:buSzPct val="80000"/>
              <a:buNone/>
            </a:pPr>
            <a:r>
              <a:rPr lang="es-ES" sz="1800" dirty="0">
                <a:solidFill>
                  <a:prstClr val="black">
                    <a:lumMod val="75000"/>
                    <a:lumOff val="25000"/>
                  </a:prstClr>
                </a:solidFill>
                <a:latin typeface="Trebuchet MS" panose="020B0603020202020204"/>
              </a:rPr>
              <a:t>Previamente realizar encuesta</a:t>
            </a:r>
          </a:p>
          <a:p>
            <a:pPr marL="0" lvl="0" indent="0" algn="ctr" defTabSz="457200">
              <a:lnSpc>
                <a:spcPct val="100000"/>
              </a:lnSpc>
              <a:spcBef>
                <a:spcPts val="1000"/>
              </a:spcBef>
              <a:buClr>
                <a:srgbClr val="0F6FC6"/>
              </a:buClr>
              <a:buSzPct val="80000"/>
              <a:buNone/>
            </a:pPr>
            <a:endParaRPr lang="es-ES" sz="1800" dirty="0">
              <a:solidFill>
                <a:prstClr val="black">
                  <a:lumMod val="75000"/>
                  <a:lumOff val="25000"/>
                </a:prstClr>
              </a:solidFill>
              <a:latin typeface="Trebuchet MS" panose="020B0603020202020204"/>
            </a:endParaRPr>
          </a:p>
          <a:p>
            <a:pPr marL="342900" lvl="0" indent="-342900" algn="ctr" defTabSz="457200">
              <a:lnSpc>
                <a:spcPct val="100000"/>
              </a:lnSpc>
              <a:spcBef>
                <a:spcPts val="1000"/>
              </a:spcBef>
              <a:buClr>
                <a:srgbClr val="0F6FC6"/>
              </a:buClr>
              <a:buSzPct val="80000"/>
              <a:buFont typeface="Wingdings 3" charset="2"/>
              <a:buChar char=""/>
            </a:pPr>
            <a:r>
              <a:rPr lang="es-ES" sz="1800" dirty="0">
                <a:solidFill>
                  <a:prstClr val="black">
                    <a:lumMod val="75000"/>
                    <a:lumOff val="25000"/>
                  </a:prstClr>
                </a:solidFill>
                <a:latin typeface="Trebuchet MS" panose="020B0603020202020204"/>
              </a:rPr>
              <a:t>Jornada de Prevención de Consumo de Tabaco</a:t>
            </a:r>
          </a:p>
          <a:p>
            <a:pPr marL="342900" lvl="0" indent="-342900" defTabSz="457200">
              <a:lnSpc>
                <a:spcPct val="100000"/>
              </a:lnSpc>
              <a:spcBef>
                <a:spcPts val="1000"/>
              </a:spcBef>
              <a:buClr>
                <a:srgbClr val="0F6FC6"/>
              </a:buClr>
              <a:buSzPct val="80000"/>
              <a:buFont typeface="Wingdings" panose="05000000000000000000" pitchFamily="2" charset="2"/>
              <a:buChar char="v"/>
            </a:pPr>
            <a:r>
              <a:rPr lang="es-ES" sz="1800" dirty="0">
                <a:solidFill>
                  <a:prstClr val="black">
                    <a:lumMod val="75000"/>
                    <a:lumOff val="25000"/>
                  </a:prstClr>
                </a:solidFill>
                <a:latin typeface="Trebuchet MS" panose="020B0603020202020204"/>
              </a:rPr>
              <a:t>Ponencia sobre los Efecto del Tabaco</a:t>
            </a:r>
          </a:p>
          <a:p>
            <a:pPr marL="342900" lvl="0" indent="-342900" defTabSz="457200">
              <a:lnSpc>
                <a:spcPct val="100000"/>
              </a:lnSpc>
              <a:spcBef>
                <a:spcPts val="1000"/>
              </a:spcBef>
              <a:buClr>
                <a:srgbClr val="0F6FC6"/>
              </a:buClr>
              <a:buSzPct val="80000"/>
              <a:buFont typeface="Wingdings" panose="05000000000000000000" pitchFamily="2" charset="2"/>
              <a:buChar char="v"/>
            </a:pPr>
            <a:r>
              <a:rPr lang="es-ES" sz="1800" dirty="0">
                <a:solidFill>
                  <a:prstClr val="black">
                    <a:lumMod val="75000"/>
                    <a:lumOff val="25000"/>
                  </a:prstClr>
                </a:solidFill>
                <a:latin typeface="Trebuchet MS" panose="020B0603020202020204"/>
              </a:rPr>
              <a:t>Dinámica del/la PTSC</a:t>
            </a:r>
          </a:p>
          <a:p>
            <a:pPr marL="342900" lvl="0" indent="-342900" defTabSz="457200">
              <a:lnSpc>
                <a:spcPct val="100000"/>
              </a:lnSpc>
              <a:spcBef>
                <a:spcPts val="1000"/>
              </a:spcBef>
              <a:buClr>
                <a:srgbClr val="0F6FC6"/>
              </a:buClr>
              <a:buSzPct val="80000"/>
              <a:buFont typeface="Wingdings" panose="05000000000000000000" pitchFamily="2" charset="2"/>
              <a:buChar char="v"/>
            </a:pPr>
            <a:r>
              <a:rPr lang="es-ES" sz="1800" dirty="0">
                <a:solidFill>
                  <a:prstClr val="black">
                    <a:lumMod val="75000"/>
                    <a:lumOff val="25000"/>
                  </a:prstClr>
                </a:solidFill>
                <a:latin typeface="Trebuchet MS" panose="020B0603020202020204"/>
                <a:hlinkClick r:id="rId2" action="ppaction://hlinksldjump"/>
              </a:rPr>
              <a:t>Testimonios de Iguales</a:t>
            </a:r>
            <a:endParaRPr lang="es-ES" dirty="0"/>
          </a:p>
        </p:txBody>
      </p:sp>
      <p:sp>
        <p:nvSpPr>
          <p:cNvPr id="5" name="Marcador de contenido 4"/>
          <p:cNvSpPr>
            <a:spLocks noGrp="1"/>
          </p:cNvSpPr>
          <p:nvPr>
            <p:ph sz="half" idx="2"/>
          </p:nvPr>
        </p:nvSpPr>
        <p:spPr>
          <a:xfrm>
            <a:off x="6647796" y="1674055"/>
            <a:ext cx="4800600" cy="4867422"/>
          </a:xfrm>
        </p:spPr>
        <p:txBody>
          <a:bodyPr/>
          <a:lstStyle/>
          <a:p>
            <a:pPr marL="0" lvl="0" indent="0" algn="ctr" defTabSz="457200">
              <a:lnSpc>
                <a:spcPct val="100000"/>
              </a:lnSpc>
              <a:spcBef>
                <a:spcPts val="1000"/>
              </a:spcBef>
              <a:buClr>
                <a:srgbClr val="0F6FC6"/>
              </a:buClr>
              <a:buSzPct val="80000"/>
              <a:buNone/>
            </a:pPr>
            <a:r>
              <a:rPr lang="es-ES" sz="1800" dirty="0">
                <a:solidFill>
                  <a:prstClr val="black">
                    <a:lumMod val="75000"/>
                    <a:lumOff val="25000"/>
                  </a:prstClr>
                </a:solidFill>
                <a:latin typeface="Trebuchet MS" panose="020B0603020202020204"/>
              </a:rPr>
              <a:t>FASE EN 1º ESO</a:t>
            </a:r>
          </a:p>
          <a:p>
            <a:pPr marL="0" lvl="0" indent="0" algn="ctr" defTabSz="457200">
              <a:lnSpc>
                <a:spcPct val="100000"/>
              </a:lnSpc>
              <a:spcBef>
                <a:spcPts val="1000"/>
              </a:spcBef>
              <a:buClr>
                <a:srgbClr val="0F6FC6"/>
              </a:buClr>
              <a:buSzPct val="80000"/>
              <a:buNone/>
            </a:pPr>
            <a:endParaRPr lang="es-ES" sz="1800" dirty="0">
              <a:solidFill>
                <a:prstClr val="black">
                  <a:lumMod val="75000"/>
                  <a:lumOff val="25000"/>
                </a:prstClr>
              </a:solidFill>
              <a:latin typeface="Trebuchet MS" panose="020B0603020202020204"/>
            </a:endParaRPr>
          </a:p>
          <a:p>
            <a:pPr marL="342900" lvl="0" indent="-342900" defTabSz="457200">
              <a:lnSpc>
                <a:spcPct val="100000"/>
              </a:lnSpc>
              <a:spcBef>
                <a:spcPts val="1000"/>
              </a:spcBef>
              <a:buClr>
                <a:srgbClr val="0F6FC6"/>
              </a:buClr>
              <a:buSzPct val="80000"/>
              <a:buFont typeface="Wingdings 3" charset="2"/>
              <a:buChar char=""/>
            </a:pPr>
            <a:r>
              <a:rPr lang="es-ES" sz="1800" dirty="0">
                <a:solidFill>
                  <a:prstClr val="black">
                    <a:lumMod val="75000"/>
                    <a:lumOff val="25000"/>
                  </a:prstClr>
                </a:solidFill>
                <a:latin typeface="Trebuchet MS" panose="020B0603020202020204"/>
                <a:hlinkClick r:id="rId3" action="ppaction://hlinksldjump"/>
              </a:rPr>
              <a:t>HHSS</a:t>
            </a:r>
            <a:endParaRPr lang="es-ES" sz="1800" dirty="0">
              <a:solidFill>
                <a:prstClr val="black">
                  <a:lumMod val="75000"/>
                  <a:lumOff val="25000"/>
                </a:prstClr>
              </a:solidFill>
              <a:latin typeface="Trebuchet MS" panose="020B0603020202020204"/>
            </a:endParaRPr>
          </a:p>
          <a:p>
            <a:pPr marL="342900" lvl="0" indent="-342900" defTabSz="457200">
              <a:lnSpc>
                <a:spcPct val="100000"/>
              </a:lnSpc>
              <a:spcBef>
                <a:spcPts val="1000"/>
              </a:spcBef>
              <a:buClr>
                <a:srgbClr val="0F6FC6"/>
              </a:buClr>
              <a:buSzPct val="80000"/>
              <a:buFont typeface="Wingdings 3" charset="2"/>
              <a:buChar char=""/>
            </a:pPr>
            <a:r>
              <a:rPr lang="es-ES" sz="1800" dirty="0">
                <a:solidFill>
                  <a:prstClr val="black">
                    <a:lumMod val="75000"/>
                    <a:lumOff val="25000"/>
                  </a:prstClr>
                </a:solidFill>
                <a:latin typeface="Trebuchet MS" panose="020B0603020202020204"/>
              </a:rPr>
              <a:t>Taller de los Efectos del Tabaco</a:t>
            </a:r>
          </a:p>
          <a:p>
            <a:pPr marL="342900" lvl="0" indent="-342900" defTabSz="457200">
              <a:lnSpc>
                <a:spcPct val="100000"/>
              </a:lnSpc>
              <a:spcBef>
                <a:spcPts val="1000"/>
              </a:spcBef>
              <a:buClr>
                <a:srgbClr val="0F6FC6"/>
              </a:buClr>
              <a:buSzPct val="80000"/>
              <a:buFont typeface="Wingdings 3" charset="2"/>
              <a:buChar char=""/>
            </a:pPr>
            <a:r>
              <a:rPr lang="es-ES" sz="1800" dirty="0">
                <a:solidFill>
                  <a:prstClr val="black">
                    <a:lumMod val="75000"/>
                    <a:lumOff val="25000"/>
                  </a:prstClr>
                </a:solidFill>
                <a:latin typeface="Trebuchet MS" panose="020B0603020202020204"/>
                <a:hlinkClick r:id="rId4" action="ppaction://hlinksldjump"/>
              </a:rPr>
              <a:t>Concurso de Carteles</a:t>
            </a:r>
            <a:endParaRPr lang="es-ES" sz="1800" dirty="0">
              <a:solidFill>
                <a:prstClr val="black">
                  <a:lumMod val="75000"/>
                  <a:lumOff val="25000"/>
                </a:prstClr>
              </a:solidFill>
              <a:latin typeface="Trebuchet MS" panose="020B0603020202020204"/>
            </a:endParaRPr>
          </a:p>
          <a:p>
            <a:pPr marL="342900" lvl="0" indent="-342900" defTabSz="457200">
              <a:lnSpc>
                <a:spcPct val="100000"/>
              </a:lnSpc>
              <a:spcBef>
                <a:spcPts val="1000"/>
              </a:spcBef>
              <a:buClr>
                <a:srgbClr val="0F6FC6"/>
              </a:buClr>
              <a:buSzPct val="80000"/>
              <a:buFont typeface="Wingdings 3" charset="2"/>
              <a:buChar char=""/>
            </a:pPr>
            <a:endParaRPr lang="es-ES" sz="1800" dirty="0">
              <a:solidFill>
                <a:prstClr val="black">
                  <a:lumMod val="75000"/>
                  <a:lumOff val="25000"/>
                </a:prstClr>
              </a:solidFill>
              <a:latin typeface="Trebuchet MS" panose="020B0603020202020204"/>
            </a:endParaRPr>
          </a:p>
          <a:p>
            <a:pPr marL="0" lvl="0" indent="0" defTabSz="457200">
              <a:lnSpc>
                <a:spcPct val="100000"/>
              </a:lnSpc>
              <a:spcBef>
                <a:spcPts val="1000"/>
              </a:spcBef>
              <a:buClr>
                <a:srgbClr val="0F6FC6"/>
              </a:buClr>
              <a:buSzPct val="80000"/>
              <a:buNone/>
            </a:pPr>
            <a:r>
              <a:rPr lang="es-ES" sz="1800" dirty="0">
                <a:solidFill>
                  <a:prstClr val="black">
                    <a:lumMod val="75000"/>
                    <a:lumOff val="25000"/>
                  </a:prstClr>
                </a:solidFill>
                <a:latin typeface="Trebuchet MS" panose="020B0603020202020204"/>
              </a:rPr>
              <a:t>Realizar encuesta y memoria anual</a:t>
            </a:r>
            <a:endParaRPr lang="es-ES" dirty="0"/>
          </a:p>
        </p:txBody>
      </p:sp>
      <p:sp>
        <p:nvSpPr>
          <p:cNvPr id="6" name="Elipse 5"/>
          <p:cNvSpPr/>
          <p:nvPr/>
        </p:nvSpPr>
        <p:spPr>
          <a:xfrm>
            <a:off x="1540412" y="3888428"/>
            <a:ext cx="4234376" cy="61897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p:cNvPicPr>
            <a:picLocks noChangeAspect="1"/>
          </p:cNvPicPr>
          <p:nvPr/>
        </p:nvPicPr>
        <p:blipFill>
          <a:blip r:embed="rId5"/>
          <a:stretch>
            <a:fillRect/>
          </a:stretch>
        </p:blipFill>
        <p:spPr>
          <a:xfrm>
            <a:off x="6479691" y="2812718"/>
            <a:ext cx="4255377" cy="640135"/>
          </a:xfrm>
          <a:prstGeom prst="rect">
            <a:avLst/>
          </a:prstGeom>
        </p:spPr>
      </p:pic>
    </p:spTree>
    <p:extLst>
      <p:ext uri="{BB962C8B-B14F-4D97-AF65-F5344CB8AC3E}">
        <p14:creationId xmlns:p14="http://schemas.microsoft.com/office/powerpoint/2010/main" val="87165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804213" y="78957"/>
            <a:ext cx="10583573" cy="6700085"/>
          </a:xfrm>
          <a:prstGeom prst="rect">
            <a:avLst/>
          </a:prstGeom>
        </p:spPr>
      </p:pic>
      <p:sp>
        <p:nvSpPr>
          <p:cNvPr id="5" name="Elipse 4"/>
          <p:cNvSpPr/>
          <p:nvPr/>
        </p:nvSpPr>
        <p:spPr>
          <a:xfrm>
            <a:off x="1237957" y="1195754"/>
            <a:ext cx="3024553" cy="102694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Elipse 1"/>
          <p:cNvSpPr/>
          <p:nvPr/>
        </p:nvSpPr>
        <p:spPr>
          <a:xfrm>
            <a:off x="2124221" y="3151163"/>
            <a:ext cx="1181687" cy="54864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p:cNvPicPr>
            <a:picLocks noChangeAspect="1"/>
          </p:cNvPicPr>
          <p:nvPr/>
        </p:nvPicPr>
        <p:blipFill>
          <a:blip r:embed="rId3"/>
          <a:stretch>
            <a:fillRect/>
          </a:stretch>
        </p:blipFill>
        <p:spPr>
          <a:xfrm>
            <a:off x="2129587" y="4490803"/>
            <a:ext cx="1241291" cy="589300"/>
          </a:xfrm>
          <a:prstGeom prst="rect">
            <a:avLst/>
          </a:prstGeom>
        </p:spPr>
      </p:pic>
    </p:spTree>
    <p:extLst>
      <p:ext uri="{BB962C8B-B14F-4D97-AF65-F5344CB8AC3E}">
        <p14:creationId xmlns:p14="http://schemas.microsoft.com/office/powerpoint/2010/main" val="122192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251678" y="382385"/>
            <a:ext cx="10178322" cy="815350"/>
          </a:xfrm>
        </p:spPr>
        <p:txBody>
          <a:bodyPr/>
          <a:lstStyle/>
          <a:p>
            <a:pPr algn="ctr"/>
            <a:r>
              <a:rPr lang="es-ES" dirty="0"/>
              <a:t>testimonio</a:t>
            </a:r>
          </a:p>
        </p:txBody>
      </p:sp>
      <p:sp>
        <p:nvSpPr>
          <p:cNvPr id="6" name="Marcador de contenido 5"/>
          <p:cNvSpPr>
            <a:spLocks noGrp="1"/>
          </p:cNvSpPr>
          <p:nvPr>
            <p:ph idx="1"/>
          </p:nvPr>
        </p:nvSpPr>
        <p:spPr>
          <a:xfrm>
            <a:off x="1251678" y="1326524"/>
            <a:ext cx="10178322" cy="5531475"/>
          </a:xfrm>
        </p:spPr>
        <p:txBody>
          <a:bodyPr/>
          <a:lstStyle/>
          <a:p>
            <a:pPr marL="342900" lvl="0" indent="-336550" defTabSz="449263" fontAlgn="base" hangingPunct="0">
              <a:lnSpc>
                <a:spcPct val="93000"/>
              </a:lnSpc>
              <a:spcBef>
                <a:spcPct val="0"/>
              </a:spcBef>
              <a:spcAft>
                <a:spcPct val="0"/>
              </a:spcAft>
              <a:buClrTx/>
              <a:buSzPct val="100000"/>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s-ES" altLang="es-ES" dirty="0">
                <a:solidFill>
                  <a:srgbClr val="000000"/>
                </a:solidFill>
                <a:latin typeface="Arial"/>
                <a:ea typeface="Microsoft YaHei"/>
              </a:rPr>
              <a:t>Mi nombre es Carlos y estoy en 1º ESO</a:t>
            </a:r>
          </a:p>
          <a:p>
            <a:pPr marL="342900" lvl="0" indent="-336550" defTabSz="449263" fontAlgn="base" hangingPunct="0">
              <a:lnSpc>
                <a:spcPct val="93000"/>
              </a:lnSpc>
              <a:spcBef>
                <a:spcPct val="0"/>
              </a:spcBef>
              <a:spcAft>
                <a:spcPct val="0"/>
              </a:spcAft>
              <a:buClrTx/>
              <a:buSzPct val="100000"/>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s-ES" altLang="es-ES" dirty="0">
                <a:solidFill>
                  <a:srgbClr val="000000"/>
                </a:solidFill>
                <a:latin typeface="Arial"/>
                <a:ea typeface="Microsoft YaHei"/>
              </a:rPr>
              <a:t> </a:t>
            </a:r>
          </a:p>
          <a:p>
            <a:pPr marL="342900" lvl="0" indent="-336550" defTabSz="449263" fontAlgn="base" hangingPunct="0">
              <a:lnSpc>
                <a:spcPct val="93000"/>
              </a:lnSpc>
              <a:spcBef>
                <a:spcPct val="0"/>
              </a:spcBef>
              <a:spcAft>
                <a:spcPct val="0"/>
              </a:spcAft>
              <a:buClrTx/>
              <a:buSzPct val="100000"/>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s-ES" altLang="es-ES" dirty="0">
                <a:solidFill>
                  <a:srgbClr val="000000"/>
                </a:solidFill>
                <a:latin typeface="Arial"/>
                <a:ea typeface="Microsoft YaHei"/>
                <a:hlinkClick r:id="rId2" action="ppaction://hlinksldjump"/>
              </a:rPr>
              <a:t>Cuando</a:t>
            </a:r>
            <a:r>
              <a:rPr lang="es-ES" altLang="es-ES" dirty="0">
                <a:solidFill>
                  <a:srgbClr val="000000"/>
                </a:solidFill>
                <a:latin typeface="Arial"/>
                <a:ea typeface="Microsoft YaHei"/>
              </a:rPr>
              <a:t> tenía 8 años y estaba haciendo los deberes, como todas las tardes, observé como mi padre se dejaba el paquete de tabaco encima de la mesa del comedor. En ese momento tuve la curiosidad de coger un cigarro para probar su sabor. Lo encendí y le </a:t>
            </a:r>
            <a:r>
              <a:rPr lang="es-ES" altLang="es-ES" dirty="0" err="1">
                <a:solidFill>
                  <a:srgbClr val="000000"/>
                </a:solidFill>
                <a:latin typeface="Arial"/>
                <a:ea typeface="Microsoft YaHei"/>
              </a:rPr>
              <a:t>dí</a:t>
            </a:r>
            <a:r>
              <a:rPr lang="es-ES" altLang="es-ES" dirty="0">
                <a:solidFill>
                  <a:srgbClr val="000000"/>
                </a:solidFill>
                <a:latin typeface="Arial"/>
                <a:ea typeface="Microsoft YaHei"/>
              </a:rPr>
              <a:t> dos caladas. Como me estaba sentando mal lo tiré por la ventana.</a:t>
            </a:r>
          </a:p>
          <a:p>
            <a:pPr marL="342900" lvl="0" indent="-336550" defTabSz="449263" fontAlgn="base" hangingPunct="0">
              <a:lnSpc>
                <a:spcPct val="93000"/>
              </a:lnSpc>
              <a:spcBef>
                <a:spcPct val="0"/>
              </a:spcBef>
              <a:spcAft>
                <a:spcPct val="0"/>
              </a:spcAft>
              <a:buClrTx/>
              <a:buSzPct val="100000"/>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endParaRPr lang="es-ES" altLang="es-ES" dirty="0">
              <a:solidFill>
                <a:srgbClr val="000000"/>
              </a:solidFill>
              <a:latin typeface="Arial"/>
              <a:ea typeface="Microsoft YaHei"/>
            </a:endParaRPr>
          </a:p>
          <a:p>
            <a:pPr marL="342900" lvl="0" indent="-336550" defTabSz="449263" fontAlgn="base" hangingPunct="0">
              <a:lnSpc>
                <a:spcPct val="93000"/>
              </a:lnSpc>
              <a:spcBef>
                <a:spcPct val="0"/>
              </a:spcBef>
              <a:spcAft>
                <a:spcPct val="0"/>
              </a:spcAft>
              <a:buClrTx/>
              <a:buSzPct val="100000"/>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s-ES" altLang="es-ES" dirty="0">
                <a:solidFill>
                  <a:srgbClr val="000000"/>
                </a:solidFill>
                <a:latin typeface="Arial"/>
                <a:ea typeface="Microsoft YaHei"/>
              </a:rPr>
              <a:t>Quise imitar a mi padre. LOS ADULTOS SON MODELOS PARA NOSOTROS.</a:t>
            </a:r>
          </a:p>
          <a:p>
            <a:pPr marL="342900" lvl="0" indent="-336550" defTabSz="449263" fontAlgn="base" hangingPunct="0">
              <a:lnSpc>
                <a:spcPct val="93000"/>
              </a:lnSpc>
              <a:spcBef>
                <a:spcPct val="0"/>
              </a:spcBef>
              <a:spcAft>
                <a:spcPct val="0"/>
              </a:spcAft>
              <a:buClrTx/>
              <a:buSzPct val="100000"/>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endParaRPr lang="es-ES" altLang="es-ES" dirty="0">
              <a:solidFill>
                <a:srgbClr val="000000"/>
              </a:solidFill>
              <a:latin typeface="Arial"/>
              <a:ea typeface="Microsoft YaHei"/>
            </a:endParaRPr>
          </a:p>
          <a:p>
            <a:pPr marL="342900" lvl="0" indent="-336550" defTabSz="449263" fontAlgn="base" hangingPunct="0">
              <a:lnSpc>
                <a:spcPct val="93000"/>
              </a:lnSpc>
              <a:spcBef>
                <a:spcPct val="0"/>
              </a:spcBef>
              <a:spcAft>
                <a:spcPct val="0"/>
              </a:spcAft>
              <a:buClrTx/>
              <a:buSzPct val="100000"/>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s-ES" altLang="es-ES" dirty="0">
                <a:solidFill>
                  <a:srgbClr val="000000"/>
                </a:solidFill>
                <a:latin typeface="Arial"/>
                <a:ea typeface="Microsoft YaHei"/>
              </a:rPr>
              <a:t>En ese mismo momento, me di cuenta que no estaba bien hacer lo que hice y que no era bueno para mi salud.</a:t>
            </a:r>
          </a:p>
          <a:p>
            <a:pPr marL="342900" lvl="0" indent="-336550" defTabSz="449263" fontAlgn="base" hangingPunct="0">
              <a:lnSpc>
                <a:spcPct val="93000"/>
              </a:lnSpc>
              <a:spcBef>
                <a:spcPct val="0"/>
              </a:spcBef>
              <a:spcAft>
                <a:spcPct val="0"/>
              </a:spcAft>
              <a:buClrTx/>
              <a:buSzPct val="100000"/>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s-ES" altLang="es-ES" dirty="0">
                <a:solidFill>
                  <a:srgbClr val="000000"/>
                </a:solidFill>
                <a:latin typeface="Arial"/>
                <a:ea typeface="Microsoft YaHei"/>
              </a:rPr>
              <a:t>Como fue tan negativa mi experiencia, no he vuelto a probar el tabaco, es más aconsejé a mi padre que dejara de fumar.</a:t>
            </a:r>
          </a:p>
          <a:p>
            <a:pPr marL="342900" lvl="0" indent="-336550" defTabSz="449263" fontAlgn="base" hangingPunct="0">
              <a:lnSpc>
                <a:spcPct val="93000"/>
              </a:lnSpc>
              <a:spcBef>
                <a:spcPct val="0"/>
              </a:spcBef>
              <a:spcAft>
                <a:spcPct val="0"/>
              </a:spcAft>
              <a:buClrTx/>
              <a:buSzPct val="100000"/>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endParaRPr lang="es-ES" altLang="es-ES" dirty="0">
              <a:solidFill>
                <a:srgbClr val="000000"/>
              </a:solidFill>
              <a:latin typeface="Arial"/>
              <a:ea typeface="Microsoft YaHei"/>
            </a:endParaRPr>
          </a:p>
          <a:p>
            <a:pPr marL="342900" lvl="0" indent="-336550" defTabSz="449263" fontAlgn="base" hangingPunct="0">
              <a:lnSpc>
                <a:spcPct val="93000"/>
              </a:lnSpc>
              <a:spcBef>
                <a:spcPct val="0"/>
              </a:spcBef>
              <a:spcAft>
                <a:spcPct val="0"/>
              </a:spcAft>
              <a:buClrTx/>
              <a:buSzPct val="100000"/>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s-ES" altLang="es-ES" dirty="0">
                <a:solidFill>
                  <a:srgbClr val="000000"/>
                </a:solidFill>
                <a:latin typeface="Arial"/>
                <a:ea typeface="Microsoft YaHei"/>
              </a:rPr>
              <a:t>Chicos, sabed decir NO a tiempo.</a:t>
            </a:r>
          </a:p>
          <a:p>
            <a:pPr marL="342900" lvl="0" indent="-336550" defTabSz="449263" fontAlgn="base" hangingPunct="0">
              <a:lnSpc>
                <a:spcPct val="93000"/>
              </a:lnSpc>
              <a:spcBef>
                <a:spcPct val="0"/>
              </a:spcBef>
              <a:spcAft>
                <a:spcPct val="0"/>
              </a:spcAft>
              <a:buClrTx/>
              <a:buSzPct val="100000"/>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endParaRPr lang="es-ES" altLang="es-ES" dirty="0">
              <a:solidFill>
                <a:srgbClr val="000000"/>
              </a:solidFill>
              <a:latin typeface="Arial"/>
              <a:ea typeface="Microsoft YaHei"/>
            </a:endParaRPr>
          </a:p>
          <a:p>
            <a:pPr marL="342900" lvl="0" indent="-336550" defTabSz="449263" fontAlgn="base" hangingPunct="0">
              <a:lnSpc>
                <a:spcPct val="93000"/>
              </a:lnSpc>
              <a:spcBef>
                <a:spcPct val="0"/>
              </a:spcBef>
              <a:spcAft>
                <a:spcPct val="0"/>
              </a:spcAft>
              <a:buClrTx/>
              <a:buSzPct val="100000"/>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s-ES" altLang="es-ES" dirty="0">
                <a:solidFill>
                  <a:srgbClr val="000000"/>
                </a:solidFill>
                <a:latin typeface="Arial"/>
                <a:ea typeface="Microsoft YaHei"/>
              </a:rPr>
              <a:t>EL TABACO NO MERECE LA PENA.</a:t>
            </a:r>
            <a:endParaRPr lang="es-ES" dirty="0"/>
          </a:p>
        </p:txBody>
      </p:sp>
    </p:spTree>
    <p:extLst>
      <p:ext uri="{BB962C8B-B14F-4D97-AF65-F5344CB8AC3E}">
        <p14:creationId xmlns:p14="http://schemas.microsoft.com/office/powerpoint/2010/main" val="1493798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hlinkClick r:id="rId2" action="ppaction://hlinksldjump"/>
              </a:rPr>
              <a:t>Actividades del/ de la educador/a social</a:t>
            </a:r>
            <a:endParaRPr lang="es-ES" dirty="0"/>
          </a:p>
        </p:txBody>
      </p:sp>
      <p:pic>
        <p:nvPicPr>
          <p:cNvPr id="4" name="Imagen 3"/>
          <p:cNvPicPr>
            <a:picLocks noChangeAspect="1"/>
          </p:cNvPicPr>
          <p:nvPr/>
        </p:nvPicPr>
        <p:blipFill>
          <a:blip r:embed="rId3"/>
          <a:stretch>
            <a:fillRect/>
          </a:stretch>
        </p:blipFill>
        <p:spPr>
          <a:xfrm>
            <a:off x="7070501" y="2878710"/>
            <a:ext cx="4116512" cy="3161481"/>
          </a:xfrm>
          <a:prstGeom prst="rect">
            <a:avLst/>
          </a:prstGeom>
        </p:spPr>
      </p:pic>
      <p:pic>
        <p:nvPicPr>
          <p:cNvPr id="5" name="Imagen 4"/>
          <p:cNvPicPr>
            <a:picLocks noChangeAspect="1"/>
          </p:cNvPicPr>
          <p:nvPr/>
        </p:nvPicPr>
        <p:blipFill>
          <a:blip r:embed="rId4"/>
          <a:stretch>
            <a:fillRect/>
          </a:stretch>
        </p:blipFill>
        <p:spPr>
          <a:xfrm>
            <a:off x="1700012" y="2337799"/>
            <a:ext cx="4675030" cy="3501760"/>
          </a:xfrm>
          <a:prstGeom prst="rect">
            <a:avLst/>
          </a:prstGeom>
        </p:spPr>
      </p:pic>
    </p:spTree>
    <p:extLst>
      <p:ext uri="{BB962C8B-B14F-4D97-AF65-F5344CB8AC3E}">
        <p14:creationId xmlns:p14="http://schemas.microsoft.com/office/powerpoint/2010/main" val="18134777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37356" y="584"/>
            <a:ext cx="10025596" cy="6857416"/>
          </a:xfrm>
          <a:prstGeom prst="rect">
            <a:avLst/>
          </a:prstGeom>
        </p:spPr>
      </p:pic>
    </p:spTree>
    <p:extLst>
      <p:ext uri="{BB962C8B-B14F-4D97-AF65-F5344CB8AC3E}">
        <p14:creationId xmlns:p14="http://schemas.microsoft.com/office/powerpoint/2010/main" val="29988490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390919" y="324410"/>
            <a:ext cx="9066726" cy="6528596"/>
          </a:xfrm>
          <a:prstGeom prst="rect">
            <a:avLst/>
          </a:prstGeom>
        </p:spPr>
      </p:pic>
    </p:spTree>
    <p:extLst>
      <p:ext uri="{BB962C8B-B14F-4D97-AF65-F5344CB8AC3E}">
        <p14:creationId xmlns:p14="http://schemas.microsoft.com/office/powerpoint/2010/main" val="30449955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36373" y="0"/>
            <a:ext cx="9981431" cy="6872570"/>
          </a:xfrm>
          <a:prstGeom prst="rect">
            <a:avLst/>
          </a:prstGeom>
        </p:spPr>
      </p:pic>
    </p:spTree>
    <p:extLst>
      <p:ext uri="{BB962C8B-B14F-4D97-AF65-F5344CB8AC3E}">
        <p14:creationId xmlns:p14="http://schemas.microsoft.com/office/powerpoint/2010/main" val="12644504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03385" y="0"/>
            <a:ext cx="11226018" cy="6020972"/>
          </a:xfrm>
          <a:prstGeom prst="rect">
            <a:avLst/>
          </a:prstGeom>
        </p:spPr>
      </p:pic>
      <p:sp>
        <p:nvSpPr>
          <p:cNvPr id="3" name="CuadroTexto 2"/>
          <p:cNvSpPr txBox="1"/>
          <p:nvPr/>
        </p:nvSpPr>
        <p:spPr>
          <a:xfrm>
            <a:off x="7666892" y="759655"/>
            <a:ext cx="3303790" cy="1015663"/>
          </a:xfrm>
          <a:prstGeom prst="rect">
            <a:avLst/>
          </a:prstGeom>
          <a:noFill/>
        </p:spPr>
        <p:txBody>
          <a:bodyPr wrap="none" rtlCol="0">
            <a:spAutoFit/>
          </a:bodyPr>
          <a:lstStyle/>
          <a:p>
            <a:pPr defTabSz="914400"/>
            <a:r>
              <a:rPr lang="es-ES" sz="6000" dirty="0">
                <a:solidFill>
                  <a:prstClr val="black"/>
                </a:solidFill>
              </a:rPr>
              <a:t>GRACIAS</a:t>
            </a:r>
          </a:p>
        </p:txBody>
      </p:sp>
      <p:sp>
        <p:nvSpPr>
          <p:cNvPr id="4" name="CuadroTexto 3"/>
          <p:cNvSpPr txBox="1"/>
          <p:nvPr/>
        </p:nvSpPr>
        <p:spPr>
          <a:xfrm>
            <a:off x="4389120" y="6318962"/>
            <a:ext cx="4676280" cy="461665"/>
          </a:xfrm>
          <a:prstGeom prst="rect">
            <a:avLst/>
          </a:prstGeom>
          <a:noFill/>
        </p:spPr>
        <p:txBody>
          <a:bodyPr wrap="none" rtlCol="0">
            <a:spAutoFit/>
          </a:bodyPr>
          <a:lstStyle/>
          <a:p>
            <a:pPr algn="ctr" defTabSz="914400"/>
            <a:r>
              <a:rPr lang="es-ES" sz="2400" dirty="0">
                <a:solidFill>
                  <a:prstClr val="black"/>
                </a:solidFill>
              </a:rPr>
              <a:t>encarnacion.nieto@salud-juntaex.es</a:t>
            </a:r>
          </a:p>
        </p:txBody>
      </p:sp>
    </p:spTree>
    <p:extLst>
      <p:ext uri="{BB962C8B-B14F-4D97-AF65-F5344CB8AC3E}">
        <p14:creationId xmlns:p14="http://schemas.microsoft.com/office/powerpoint/2010/main" val="1272596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58" y="126608"/>
            <a:ext cx="11729330" cy="6731391"/>
          </a:xfrm>
          <a:prstGeom prst="rect">
            <a:avLst/>
          </a:prstGeom>
        </p:spPr>
      </p:pic>
      <p:sp>
        <p:nvSpPr>
          <p:cNvPr id="3" name="Rectángulo 2"/>
          <p:cNvSpPr/>
          <p:nvPr/>
        </p:nvSpPr>
        <p:spPr>
          <a:xfrm>
            <a:off x="323558" y="0"/>
            <a:ext cx="11729330" cy="6857999"/>
          </a:xfrm>
          <a:prstGeom prst="rect">
            <a:avLst/>
          </a:prstGeom>
          <a:solidFill>
            <a:schemeClr val="tx2">
              <a:lumMod val="10000"/>
              <a:lumOff val="90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4" name="Título 3"/>
          <p:cNvSpPr>
            <a:spLocks noGrp="1"/>
          </p:cNvSpPr>
          <p:nvPr>
            <p:ph type="title"/>
          </p:nvPr>
        </p:nvSpPr>
        <p:spPr>
          <a:xfrm>
            <a:off x="1251678" y="3193366"/>
            <a:ext cx="10178322" cy="1730325"/>
          </a:xfrm>
        </p:spPr>
        <p:txBody>
          <a:bodyPr/>
          <a:lstStyle/>
          <a:p>
            <a:pPr algn="ctr"/>
            <a:r>
              <a:rPr lang="es-ES" dirty="0"/>
              <a:t>justificación del proyecto</a:t>
            </a:r>
          </a:p>
        </p:txBody>
      </p:sp>
    </p:spTree>
    <p:extLst>
      <p:ext uri="{BB962C8B-B14F-4D97-AF65-F5344CB8AC3E}">
        <p14:creationId xmlns:p14="http://schemas.microsoft.com/office/powerpoint/2010/main" val="3220873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523603" y="139923"/>
            <a:ext cx="9144793" cy="6578154"/>
          </a:xfrm>
          <a:prstGeom prst="rect">
            <a:avLst/>
          </a:prstGeom>
        </p:spPr>
      </p:pic>
    </p:spTree>
    <p:extLst>
      <p:ext uri="{BB962C8B-B14F-4D97-AF65-F5344CB8AC3E}">
        <p14:creationId xmlns:p14="http://schemas.microsoft.com/office/powerpoint/2010/main" val="3561228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194816" y="0"/>
            <a:ext cx="9257480" cy="5767753"/>
          </a:xfrm>
          <a:prstGeom prst="rect">
            <a:avLst/>
          </a:prstGeom>
        </p:spPr>
      </p:pic>
      <p:sp>
        <p:nvSpPr>
          <p:cNvPr id="3" name="CuadroTexto 2"/>
          <p:cNvSpPr txBox="1"/>
          <p:nvPr/>
        </p:nvSpPr>
        <p:spPr>
          <a:xfrm>
            <a:off x="1041009" y="5978769"/>
            <a:ext cx="8732647" cy="646331"/>
          </a:xfrm>
          <a:prstGeom prst="rect">
            <a:avLst/>
          </a:prstGeom>
          <a:noFill/>
        </p:spPr>
        <p:txBody>
          <a:bodyPr wrap="none" rtlCol="0">
            <a:spAutoFit/>
          </a:bodyPr>
          <a:lstStyle/>
          <a:p>
            <a:r>
              <a:rPr lang="es-ES" dirty="0"/>
              <a:t>Encuesta EDADES 2017 Prevalencia de consumo de tabaco a diario en mayores de 15 años </a:t>
            </a:r>
          </a:p>
          <a:p>
            <a:pPr algn="ctr"/>
            <a:r>
              <a:rPr lang="es-ES" dirty="0"/>
              <a:t> Extremadura: 39,1% Media en España: 34%</a:t>
            </a:r>
          </a:p>
        </p:txBody>
      </p:sp>
    </p:spTree>
    <p:extLst>
      <p:ext uri="{BB962C8B-B14F-4D97-AF65-F5344CB8AC3E}">
        <p14:creationId xmlns:p14="http://schemas.microsoft.com/office/powerpoint/2010/main" val="36026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Fumar mata</a:t>
            </a:r>
          </a:p>
        </p:txBody>
      </p:sp>
      <p:pic>
        <p:nvPicPr>
          <p:cNvPr id="3" name="Imagen 2"/>
          <p:cNvPicPr>
            <a:picLocks noChangeAspect="1"/>
          </p:cNvPicPr>
          <p:nvPr/>
        </p:nvPicPr>
        <p:blipFill>
          <a:blip r:embed="rId2"/>
          <a:stretch>
            <a:fillRect/>
          </a:stretch>
        </p:blipFill>
        <p:spPr>
          <a:xfrm>
            <a:off x="8667000" y="382385"/>
            <a:ext cx="2426418" cy="1707028"/>
          </a:xfrm>
          <a:prstGeom prst="rect">
            <a:avLst/>
          </a:prstGeom>
        </p:spPr>
      </p:pic>
      <p:pic>
        <p:nvPicPr>
          <p:cNvPr id="4" name="Imagen 3"/>
          <p:cNvPicPr>
            <a:picLocks noChangeAspect="1"/>
          </p:cNvPicPr>
          <p:nvPr/>
        </p:nvPicPr>
        <p:blipFill>
          <a:blip r:embed="rId3"/>
          <a:stretch>
            <a:fillRect/>
          </a:stretch>
        </p:blipFill>
        <p:spPr>
          <a:xfrm>
            <a:off x="1491049" y="1235899"/>
            <a:ext cx="6492803" cy="4615072"/>
          </a:xfrm>
          <a:prstGeom prst="rect">
            <a:avLst/>
          </a:prstGeom>
        </p:spPr>
      </p:pic>
      <p:pic>
        <p:nvPicPr>
          <p:cNvPr id="5" name="Imagen 4"/>
          <p:cNvPicPr>
            <a:picLocks noChangeAspect="1"/>
          </p:cNvPicPr>
          <p:nvPr/>
        </p:nvPicPr>
        <p:blipFill>
          <a:blip r:embed="rId4"/>
          <a:stretch>
            <a:fillRect/>
          </a:stretch>
        </p:blipFill>
        <p:spPr>
          <a:xfrm>
            <a:off x="1125594" y="5861693"/>
            <a:ext cx="7541406" cy="1176630"/>
          </a:xfrm>
          <a:prstGeom prst="rect">
            <a:avLst/>
          </a:prstGeom>
        </p:spPr>
      </p:pic>
    </p:spTree>
    <p:extLst>
      <p:ext uri="{BB962C8B-B14F-4D97-AF65-F5344CB8AC3E}">
        <p14:creationId xmlns:p14="http://schemas.microsoft.com/office/powerpoint/2010/main" val="44056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2.xml><?xml version="1.0" encoding="utf-8"?>
<a:theme xmlns:a="http://schemas.openxmlformats.org/drawingml/2006/main" name="1_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docProps/app.xml><?xml version="1.0" encoding="utf-8"?>
<Properties xmlns="http://schemas.openxmlformats.org/officeDocument/2006/extended-properties" xmlns:vt="http://schemas.openxmlformats.org/officeDocument/2006/docPropsVTypes">
  <Template>Distintivo</Template>
  <TotalTime>530</TotalTime>
  <Words>1727</Words>
  <Application>Microsoft Office PowerPoint</Application>
  <PresentationFormat>Panorámica</PresentationFormat>
  <Paragraphs>237</Paragraphs>
  <Slides>55</Slides>
  <Notes>0</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55</vt:i4>
      </vt:variant>
    </vt:vector>
  </HeadingPairs>
  <TitlesOfParts>
    <vt:vector size="64" baseType="lpstr">
      <vt:lpstr>Microsoft YaHei</vt:lpstr>
      <vt:lpstr>Arial</vt:lpstr>
      <vt:lpstr>Gill Sans MT</vt:lpstr>
      <vt:lpstr>Impact</vt:lpstr>
      <vt:lpstr>Trebuchet MS</vt:lpstr>
      <vt:lpstr>Wingdings</vt:lpstr>
      <vt:lpstr>Wingdings 3</vt:lpstr>
      <vt:lpstr>Badge</vt:lpstr>
      <vt:lpstr>1_Badge</vt:lpstr>
      <vt:lpstr>implementación DEL PROGRAMA PREVENCIÓN DE CONSUMO DE TABACO EN Centros DOCENTES 27 de marzo2019 Badajoz</vt:lpstr>
      <vt:lpstr>contenidos</vt:lpstr>
      <vt:lpstr>Enmarcar el proyecto</vt:lpstr>
      <vt:lpstr>PROGRAMA DE PROMOCIÓN, PREVENCIÓN, ASISTENCIAL Y CONTROL DEL TABAQUISMO</vt:lpstr>
      <vt:lpstr>Presentación de PowerPoint</vt:lpstr>
      <vt:lpstr>justificación del proyecto</vt:lpstr>
      <vt:lpstr>Presentación de PowerPoint</vt:lpstr>
      <vt:lpstr>Presentación de PowerPoint</vt:lpstr>
      <vt:lpstr>Fumar mata</vt:lpstr>
      <vt:lpstr>costes</vt:lpstr>
      <vt:lpstr>Presentación de PowerPoint</vt:lpstr>
      <vt:lpstr>Dejar de fumar supone</vt:lpstr>
      <vt:lpstr>Presentación de PowerPoint</vt:lpstr>
      <vt:lpstr>Consumo de tabaco entre los jóvenes</vt:lpstr>
      <vt:lpstr>Nuevas formas de consumo de tabaco</vt:lpstr>
      <vt:lpstr>Pipas de agua/cachimbas</vt:lpstr>
      <vt:lpstr>Pipas de agua/cachimbas</vt:lpstr>
      <vt:lpstr>Cigarro electrónico</vt:lpstr>
      <vt:lpstr>Sistema electrónico de administración de nicotina (SEAN)</vt:lpstr>
      <vt:lpstr>SEAN RIESGOS SANITARIOS</vt:lpstr>
      <vt:lpstr>Sean ¿Ayudan a dejar de fumar?</vt:lpstr>
      <vt:lpstr>sean</vt:lpstr>
      <vt:lpstr>Sean actualidad </vt:lpstr>
      <vt:lpstr>EN ESPAÑA</vt:lpstr>
      <vt:lpstr>La educación para la salud</vt:lpstr>
      <vt:lpstr>Los centros docentes son un medio ideal para la EpS porque:</vt:lpstr>
      <vt:lpstr>Descripción del proyecto</vt:lpstr>
      <vt:lpstr>Prevención de consumo de tabaco en centros docentes</vt:lpstr>
      <vt:lpstr>Prevención de consumo de tabaco en centros docentes</vt:lpstr>
      <vt:lpstr>Presentación de PowerPoint</vt:lpstr>
      <vt:lpstr>finalidad</vt:lpstr>
      <vt:lpstr>OBJETIVOS GENERALES</vt:lpstr>
      <vt:lpstr>OBJETIVOS ESPECÍFICOS</vt:lpstr>
      <vt:lpstr>DESTINATARIOS</vt:lpstr>
      <vt:lpstr>ACTIVIDDES Y METODOLOGÍA</vt:lpstr>
      <vt:lpstr>1ª ETAPA: JORNADA PARA 6º DE EP</vt:lpstr>
      <vt:lpstr>2ª ETAPA: 1º DE ESO</vt:lpstr>
      <vt:lpstr>TEMPORALIZACIÓN</vt:lpstr>
      <vt:lpstr>TEMPORALIZACIÓN</vt:lpstr>
      <vt:lpstr>TEMPORALIZACIÓN</vt:lpstr>
      <vt:lpstr>AGENTES IMPLICADOS</vt:lpstr>
      <vt:lpstr>FUNCIONES DEL SANITARIO</vt:lpstr>
      <vt:lpstr>FUNCIONES DEL EDUCADOR SOCIAL</vt:lpstr>
      <vt:lpstr>EVALUACIÓN</vt:lpstr>
      <vt:lpstr>MEMORIA ANUAL</vt:lpstr>
      <vt:lpstr>Memoria anual</vt:lpstr>
      <vt:lpstr>Memoria anual</vt:lpstr>
      <vt:lpstr>Practicar el proyecto</vt:lpstr>
      <vt:lpstr>fases</vt:lpstr>
      <vt:lpstr>testimonio</vt:lpstr>
      <vt:lpstr>Actividades del/ de la educador/a social</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implementación DEL PROGRAMA PREVENCIÓN DE CONSUMO DE TABACO EN Centros DOCENTES 27 de marzo2019 Badajoz</dc:title>
  <dc:creator>USUARIO</dc:creator>
  <cp:lastModifiedBy>Informática Badajoz</cp:lastModifiedBy>
  <cp:revision>21</cp:revision>
  <dcterms:created xsi:type="dcterms:W3CDTF">2019-03-21T17:03:19Z</dcterms:created>
  <dcterms:modified xsi:type="dcterms:W3CDTF">2019-04-10T09:09:45Z</dcterms:modified>
</cp:coreProperties>
</file>